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2.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3.xml" ContentType="application/vnd.openxmlformats-officedocument.drawingml.chartshapes+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61" r:id="rId2"/>
    <p:sldId id="298" r:id="rId3"/>
    <p:sldId id="271" r:id="rId4"/>
    <p:sldId id="263" r:id="rId5"/>
    <p:sldId id="262" r:id="rId6"/>
    <p:sldId id="266" r:id="rId7"/>
    <p:sldId id="267" r:id="rId8"/>
    <p:sldId id="280" r:id="rId9"/>
    <p:sldId id="270" r:id="rId10"/>
    <p:sldId id="283" r:id="rId11"/>
    <p:sldId id="274" r:id="rId12"/>
    <p:sldId id="362" r:id="rId13"/>
    <p:sldId id="363" r:id="rId14"/>
    <p:sldId id="364" r:id="rId15"/>
    <p:sldId id="365" r:id="rId16"/>
    <p:sldId id="366" r:id="rId17"/>
    <p:sldId id="367" r:id="rId18"/>
    <p:sldId id="368" r:id="rId19"/>
    <p:sldId id="369" r:id="rId20"/>
    <p:sldId id="370" r:id="rId21"/>
    <p:sldId id="342" r:id="rId22"/>
    <p:sldId id="275" r:id="rId23"/>
    <p:sldId id="276" r:id="rId24"/>
    <p:sldId id="359" r:id="rId25"/>
    <p:sldId id="360" r:id="rId26"/>
    <p:sldId id="382" r:id="rId27"/>
    <p:sldId id="387" r:id="rId28"/>
    <p:sldId id="320" r:id="rId29"/>
    <p:sldId id="388" r:id="rId30"/>
    <p:sldId id="371" r:id="rId31"/>
    <p:sldId id="372" r:id="rId32"/>
    <p:sldId id="374" r:id="rId33"/>
    <p:sldId id="376" r:id="rId34"/>
    <p:sldId id="378" r:id="rId35"/>
    <p:sldId id="379" r:id="rId36"/>
    <p:sldId id="380" r:id="rId37"/>
    <p:sldId id="345" r:id="rId38"/>
    <p:sldId id="330" r:id="rId39"/>
    <p:sldId id="326" r:id="rId40"/>
    <p:sldId id="322" r:id="rId41"/>
    <p:sldId id="390" r:id="rId42"/>
    <p:sldId id="338" r:id="rId43"/>
    <p:sldId id="389" r:id="rId44"/>
    <p:sldId id="344" r:id="rId45"/>
  </p:sldIdLst>
  <p:sldSz cx="9144000" cy="5143500" type="screen16x9"/>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70505"/>
    <a:srgbClr val="DA0000"/>
    <a:srgbClr val="7931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72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Feuille_de_calcul_Microsoft_Excel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Feuille_de_calcul_Microsoft_Excel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Feuille_de_calcul_Microsoft_Excel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Feuille_de_calcul_Microsoft_Excel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Feuille_de_calcul_Microsoft_Excel14.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package" Target="../embeddings/Feuille_de_calcul_Microsoft_Excel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Feuille_de_calcul_Microsoft_Excel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Feuille_de_calcul_Microsoft_Excel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Feuille_de_calcul_Microsoft_Excel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Feuille_de_calcul_Microsoft_Excel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Feuille_de_calcul_Microsoft_Excel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Feuille_de_calcul_Microsoft_Excel21.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2.xml"/></Relationships>
</file>

<file path=ppt/charts/_rels/chart22.xml.rels><?xml version="1.0" encoding="UTF-8" standalone="yes"?>
<Relationships xmlns="http://schemas.openxmlformats.org/package/2006/relationships"><Relationship Id="rId3" Type="http://schemas.openxmlformats.org/officeDocument/2006/relationships/package" Target="../embeddings/Feuille_de_calcul_Microsoft_Excel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Feuille_de_calcul_Microsoft_Excel23.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1" Type="http://schemas.openxmlformats.org/officeDocument/2006/relationships/package" Target="../embeddings/Feuille_de_calcul_Microsoft_Excel24.xlsx"/></Relationships>
</file>

<file path=ppt/charts/_rels/chart25.xml.rels><?xml version="1.0" encoding="UTF-8" standalone="yes"?>
<Relationships xmlns="http://schemas.openxmlformats.org/package/2006/relationships"><Relationship Id="rId3" Type="http://schemas.openxmlformats.org/officeDocument/2006/relationships/package" Target="../embeddings/Feuille_de_calcul_Microsoft_Excel25.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3.xml"/></Relationships>
</file>

<file path=ppt/charts/_rels/chart26.xml.rels><?xml version="1.0" encoding="UTF-8" standalone="yes"?>
<Relationships xmlns="http://schemas.openxmlformats.org/package/2006/relationships"><Relationship Id="rId3" Type="http://schemas.openxmlformats.org/officeDocument/2006/relationships/package" Target="../embeddings/Feuille_de_calcul_Microsoft_Excel26.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Feuille_de_calcul_Microsoft_Excel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Feuille_de_calcul_Microsoft_Excel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Colonne1</c:v>
                </c:pt>
              </c:strCache>
            </c:strRef>
          </c:tx>
          <c:explosion val="25"/>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15:layout/>
              </c:ext>
            </c:extLst>
          </c:dLbls>
          <c:cat>
            <c:strRef>
              <c:f>Feuil1!$A$2:$A$3</c:f>
              <c:strCache>
                <c:ptCount val="2"/>
                <c:pt idx="0">
                  <c:v>Homme</c:v>
                </c:pt>
                <c:pt idx="1">
                  <c:v>Femme</c:v>
                </c:pt>
              </c:strCache>
            </c:strRef>
          </c:cat>
          <c:val>
            <c:numRef>
              <c:f>Feuil1!$B$2:$B$3</c:f>
              <c:numCache>
                <c:formatCode>0%</c:formatCode>
                <c:ptCount val="2"/>
                <c:pt idx="0">
                  <c:v>0.79</c:v>
                </c:pt>
                <c:pt idx="1">
                  <c:v>0.2100000000000001</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Feuil1!$B$1</c:f>
              <c:strCache>
                <c:ptCount val="1"/>
                <c:pt idx="0">
                  <c:v>Série 1</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Feuil1!$A$2:$A$4</c:f>
              <c:strCache>
                <c:ptCount val="3"/>
                <c:pt idx="0">
                  <c:v>Non</c:v>
                </c:pt>
                <c:pt idx="1">
                  <c:v>Oui, entre 1 et 5 fois</c:v>
                </c:pt>
                <c:pt idx="2">
                  <c:v>Oui, plus de 5 fois</c:v>
                </c:pt>
              </c:strCache>
            </c:strRef>
          </c:cat>
          <c:val>
            <c:numRef>
              <c:f>Feuil1!$B$2:$B$4</c:f>
              <c:numCache>
                <c:formatCode>0%</c:formatCode>
                <c:ptCount val="3"/>
                <c:pt idx="0">
                  <c:v>0.4</c:v>
                </c:pt>
                <c:pt idx="1">
                  <c:v>0.44</c:v>
                </c:pt>
                <c:pt idx="2">
                  <c:v>0.16</c:v>
                </c:pt>
              </c:numCache>
            </c:numRef>
          </c:val>
        </c:ser>
        <c:dLbls>
          <c:showLegendKey val="0"/>
          <c:showVal val="1"/>
          <c:showCatName val="0"/>
          <c:showSerName val="0"/>
          <c:showPercent val="0"/>
          <c:showBubbleSize val="0"/>
        </c:dLbls>
        <c:gapWidth val="150"/>
        <c:overlap val="-25"/>
        <c:axId val="1610344432"/>
        <c:axId val="1610338448"/>
      </c:barChart>
      <c:catAx>
        <c:axId val="1610344432"/>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1610338448"/>
        <c:crosses val="autoZero"/>
        <c:auto val="1"/>
        <c:lblAlgn val="ctr"/>
        <c:lblOffset val="100"/>
        <c:noMultiLvlLbl val="0"/>
      </c:catAx>
      <c:valAx>
        <c:axId val="1610338448"/>
        <c:scaling>
          <c:orientation val="minMax"/>
        </c:scaling>
        <c:delete val="1"/>
        <c:axPos val="l"/>
        <c:numFmt formatCode="0%" sourceLinked="1"/>
        <c:majorTickMark val="out"/>
        <c:minorTickMark val="none"/>
        <c:tickLblPos val="none"/>
        <c:crossAx val="1610344432"/>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Feuil1!$B$1</c:f>
              <c:strCache>
                <c:ptCount val="1"/>
                <c:pt idx="0">
                  <c:v>Série 1</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Oui</c:v>
                </c:pt>
                <c:pt idx="1">
                  <c:v>Non</c:v>
                </c:pt>
                <c:pt idx="2">
                  <c:v>Je travaille déjà à l'étranger</c:v>
                </c:pt>
                <c:pt idx="3">
                  <c:v>Mon contrat de travail à l'étranger est en cours de négociation</c:v>
                </c:pt>
              </c:strCache>
            </c:strRef>
          </c:cat>
          <c:val>
            <c:numRef>
              <c:f>Feuil1!$B$2:$B$5</c:f>
              <c:numCache>
                <c:formatCode>0%</c:formatCode>
                <c:ptCount val="4"/>
                <c:pt idx="0">
                  <c:v>0.76000000000000045</c:v>
                </c:pt>
                <c:pt idx="1">
                  <c:v>0.16</c:v>
                </c:pt>
                <c:pt idx="2">
                  <c:v>0.05</c:v>
                </c:pt>
                <c:pt idx="3">
                  <c:v>3.0000000000000002E-2</c:v>
                </c:pt>
              </c:numCache>
            </c:numRef>
          </c:val>
        </c:ser>
        <c:dLbls>
          <c:showLegendKey val="0"/>
          <c:showVal val="1"/>
          <c:showCatName val="0"/>
          <c:showSerName val="0"/>
          <c:showPercent val="0"/>
          <c:showBubbleSize val="0"/>
        </c:dLbls>
        <c:gapWidth val="150"/>
        <c:overlap val="-25"/>
        <c:axId val="1610345520"/>
        <c:axId val="1610346064"/>
      </c:barChart>
      <c:catAx>
        <c:axId val="1610345520"/>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crossAx val="1610346064"/>
        <c:crosses val="autoZero"/>
        <c:auto val="1"/>
        <c:lblAlgn val="ctr"/>
        <c:lblOffset val="100"/>
        <c:noMultiLvlLbl val="0"/>
      </c:catAx>
      <c:valAx>
        <c:axId val="1610346064"/>
        <c:scaling>
          <c:orientation val="minMax"/>
        </c:scaling>
        <c:delete val="1"/>
        <c:axPos val="l"/>
        <c:numFmt formatCode="0%" sourceLinked="1"/>
        <c:majorTickMark val="out"/>
        <c:minorTickMark val="none"/>
        <c:tickLblPos val="none"/>
        <c:crossAx val="161034552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Feuil1!$B$1</c:f>
              <c:strCache>
                <c:ptCount val="1"/>
                <c:pt idx="0">
                  <c:v>Série 1</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Feuil1!$A$2:$A$3</c:f>
              <c:strCache>
                <c:ptCount val="2"/>
                <c:pt idx="0">
                  <c:v>Oui</c:v>
                </c:pt>
                <c:pt idx="1">
                  <c:v>Non</c:v>
                </c:pt>
              </c:strCache>
            </c:strRef>
          </c:cat>
          <c:val>
            <c:numRef>
              <c:f>Feuil1!$B$2:$B$3</c:f>
              <c:numCache>
                <c:formatCode>0%</c:formatCode>
                <c:ptCount val="2"/>
                <c:pt idx="0">
                  <c:v>0.66000000000000059</c:v>
                </c:pt>
                <c:pt idx="1">
                  <c:v>0.34</c:v>
                </c:pt>
              </c:numCache>
            </c:numRef>
          </c:val>
        </c:ser>
        <c:dLbls>
          <c:showLegendKey val="0"/>
          <c:showVal val="1"/>
          <c:showCatName val="0"/>
          <c:showSerName val="0"/>
          <c:showPercent val="0"/>
          <c:showBubbleSize val="0"/>
        </c:dLbls>
        <c:gapWidth val="150"/>
        <c:overlap val="-25"/>
        <c:axId val="1610336272"/>
        <c:axId val="1610348784"/>
      </c:barChart>
      <c:catAx>
        <c:axId val="1610336272"/>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1610348784"/>
        <c:crosses val="autoZero"/>
        <c:auto val="1"/>
        <c:lblAlgn val="ctr"/>
        <c:lblOffset val="100"/>
        <c:noMultiLvlLbl val="0"/>
      </c:catAx>
      <c:valAx>
        <c:axId val="1610348784"/>
        <c:scaling>
          <c:orientation val="minMax"/>
        </c:scaling>
        <c:delete val="1"/>
        <c:axPos val="l"/>
        <c:numFmt formatCode="0%" sourceLinked="1"/>
        <c:majorTickMark val="out"/>
        <c:minorTickMark val="none"/>
        <c:tickLblPos val="none"/>
        <c:crossAx val="1610336272"/>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Non</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Bac+1</c:v>
                </c:pt>
                <c:pt idx="1">
                  <c:v>Bac+2</c:v>
                </c:pt>
                <c:pt idx="2">
                  <c:v>Bac+3</c:v>
                </c:pt>
                <c:pt idx="3">
                  <c:v>Bac+4</c:v>
                </c:pt>
                <c:pt idx="4">
                  <c:v>Bac+5</c:v>
                </c:pt>
              </c:strCache>
            </c:strRef>
          </c:cat>
          <c:val>
            <c:numRef>
              <c:f>Feuil1!$B$2:$B$6</c:f>
              <c:numCache>
                <c:formatCode>0%</c:formatCode>
                <c:ptCount val="5"/>
                <c:pt idx="0">
                  <c:v>0.73</c:v>
                </c:pt>
                <c:pt idx="1">
                  <c:v>0.72</c:v>
                </c:pt>
                <c:pt idx="2">
                  <c:v>0.52</c:v>
                </c:pt>
                <c:pt idx="3">
                  <c:v>0.14000000000000001</c:v>
                </c:pt>
                <c:pt idx="4">
                  <c:v>0.3</c:v>
                </c:pt>
              </c:numCache>
            </c:numRef>
          </c:val>
        </c:ser>
        <c:ser>
          <c:idx val="1"/>
          <c:order val="1"/>
          <c:tx>
            <c:strRef>
              <c:f>Feuil1!$C$1</c:f>
              <c:strCache>
                <c:ptCount val="1"/>
                <c:pt idx="0">
                  <c:v>Oui, entre 1 et 5 fois</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Bac+1</c:v>
                </c:pt>
                <c:pt idx="1">
                  <c:v>Bac+2</c:v>
                </c:pt>
                <c:pt idx="2">
                  <c:v>Bac+3</c:v>
                </c:pt>
                <c:pt idx="3">
                  <c:v>Bac+4</c:v>
                </c:pt>
                <c:pt idx="4">
                  <c:v>Bac+5</c:v>
                </c:pt>
              </c:strCache>
            </c:strRef>
          </c:cat>
          <c:val>
            <c:numRef>
              <c:f>Feuil1!$C$2:$C$6</c:f>
              <c:numCache>
                <c:formatCode>0%</c:formatCode>
                <c:ptCount val="5"/>
                <c:pt idx="0">
                  <c:v>0.27</c:v>
                </c:pt>
                <c:pt idx="1">
                  <c:v>0.22</c:v>
                </c:pt>
                <c:pt idx="2">
                  <c:v>0.37</c:v>
                </c:pt>
                <c:pt idx="3">
                  <c:v>0.71</c:v>
                </c:pt>
                <c:pt idx="4">
                  <c:v>0.5</c:v>
                </c:pt>
              </c:numCache>
            </c:numRef>
          </c:val>
        </c:ser>
        <c:ser>
          <c:idx val="2"/>
          <c:order val="2"/>
          <c:tx>
            <c:strRef>
              <c:f>Feuil1!$D$1</c:f>
              <c:strCache>
                <c:ptCount val="1"/>
                <c:pt idx="0">
                  <c:v>Oui, plus de 5 fois </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Bac+1</c:v>
                </c:pt>
                <c:pt idx="1">
                  <c:v>Bac+2</c:v>
                </c:pt>
                <c:pt idx="2">
                  <c:v>Bac+3</c:v>
                </c:pt>
                <c:pt idx="3">
                  <c:v>Bac+4</c:v>
                </c:pt>
                <c:pt idx="4">
                  <c:v>Bac+5</c:v>
                </c:pt>
              </c:strCache>
            </c:strRef>
          </c:cat>
          <c:val>
            <c:numRef>
              <c:f>Feuil1!$D$2:$D$6</c:f>
              <c:numCache>
                <c:formatCode>0%</c:formatCode>
                <c:ptCount val="5"/>
                <c:pt idx="0">
                  <c:v>0</c:v>
                </c:pt>
                <c:pt idx="1">
                  <c:v>0.06</c:v>
                </c:pt>
                <c:pt idx="2">
                  <c:v>0.11</c:v>
                </c:pt>
                <c:pt idx="3">
                  <c:v>0.15</c:v>
                </c:pt>
                <c:pt idx="4">
                  <c:v>0.2</c:v>
                </c:pt>
              </c:numCache>
            </c:numRef>
          </c:val>
        </c:ser>
        <c:dLbls>
          <c:showLegendKey val="0"/>
          <c:showVal val="1"/>
          <c:showCatName val="0"/>
          <c:showSerName val="0"/>
          <c:showPercent val="0"/>
          <c:showBubbleSize val="0"/>
        </c:dLbls>
        <c:gapWidth val="150"/>
        <c:overlap val="-25"/>
        <c:axId val="1610336816"/>
        <c:axId val="1610347696"/>
      </c:barChart>
      <c:catAx>
        <c:axId val="1610336816"/>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1610347696"/>
        <c:crosses val="autoZero"/>
        <c:auto val="1"/>
        <c:lblAlgn val="ctr"/>
        <c:lblOffset val="100"/>
        <c:noMultiLvlLbl val="0"/>
      </c:catAx>
      <c:valAx>
        <c:axId val="1610347696"/>
        <c:scaling>
          <c:orientation val="minMax"/>
        </c:scaling>
        <c:delete val="1"/>
        <c:axPos val="l"/>
        <c:numFmt formatCode="0%" sourceLinked="1"/>
        <c:majorTickMark val="out"/>
        <c:minorTickMark val="none"/>
        <c:tickLblPos val="none"/>
        <c:crossAx val="161033681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000000000000001E-2"/>
          <c:y val="0.11742855591802931"/>
          <c:w val="0.96944444444444444"/>
          <c:h val="0.68048089353708174"/>
        </c:manualLayout>
      </c:layout>
      <c:barChart>
        <c:barDir val="col"/>
        <c:grouping val="clustered"/>
        <c:varyColors val="0"/>
        <c:ser>
          <c:idx val="0"/>
          <c:order val="0"/>
          <c:tx>
            <c:strRef>
              <c:f>Feuil1!$B$1</c:f>
              <c:strCache>
                <c:ptCount val="1"/>
                <c:pt idx="0">
                  <c:v>Non</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Feuil1!$A$2:$A$7</c:f>
              <c:strCache>
                <c:ptCount val="6"/>
                <c:pt idx="0">
                  <c:v>0 à 2 ans</c:v>
                </c:pt>
                <c:pt idx="1">
                  <c:v>2 à 4 ans </c:v>
                </c:pt>
                <c:pt idx="2">
                  <c:v>4 à 6 ans</c:v>
                </c:pt>
                <c:pt idx="3">
                  <c:v>6 à 8 ans </c:v>
                </c:pt>
                <c:pt idx="4">
                  <c:v>8 à 10 ans </c:v>
                </c:pt>
                <c:pt idx="5">
                  <c:v>Plus de 10 ans d'expérience </c:v>
                </c:pt>
              </c:strCache>
            </c:strRef>
          </c:cat>
          <c:val>
            <c:numRef>
              <c:f>Feuil1!$B$2:$B$7</c:f>
              <c:numCache>
                <c:formatCode>0%</c:formatCode>
                <c:ptCount val="6"/>
                <c:pt idx="0">
                  <c:v>0.49000000000000016</c:v>
                </c:pt>
                <c:pt idx="1">
                  <c:v>0.47000000000000008</c:v>
                </c:pt>
                <c:pt idx="2">
                  <c:v>0.36000000000000015</c:v>
                </c:pt>
                <c:pt idx="3">
                  <c:v>0.17</c:v>
                </c:pt>
                <c:pt idx="4">
                  <c:v>0.33000000000000024</c:v>
                </c:pt>
                <c:pt idx="5">
                  <c:v>0.37000000000000016</c:v>
                </c:pt>
              </c:numCache>
            </c:numRef>
          </c:val>
        </c:ser>
        <c:ser>
          <c:idx val="1"/>
          <c:order val="1"/>
          <c:tx>
            <c:strRef>
              <c:f>Feuil1!$C$1</c:f>
              <c:strCache>
                <c:ptCount val="1"/>
                <c:pt idx="0">
                  <c:v>Oui, entre 1 et 5 fois </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Feuil1!$A$2:$A$7</c:f>
              <c:strCache>
                <c:ptCount val="6"/>
                <c:pt idx="0">
                  <c:v>0 à 2 ans</c:v>
                </c:pt>
                <c:pt idx="1">
                  <c:v>2 à 4 ans </c:v>
                </c:pt>
                <c:pt idx="2">
                  <c:v>4 à 6 ans</c:v>
                </c:pt>
                <c:pt idx="3">
                  <c:v>6 à 8 ans </c:v>
                </c:pt>
                <c:pt idx="4">
                  <c:v>8 à 10 ans </c:v>
                </c:pt>
                <c:pt idx="5">
                  <c:v>Plus de 10 ans d'expérience </c:v>
                </c:pt>
              </c:strCache>
            </c:strRef>
          </c:cat>
          <c:val>
            <c:numRef>
              <c:f>Feuil1!$C$2:$C$7</c:f>
              <c:numCache>
                <c:formatCode>0%</c:formatCode>
                <c:ptCount val="6"/>
                <c:pt idx="0">
                  <c:v>0.39000000000000018</c:v>
                </c:pt>
                <c:pt idx="1">
                  <c:v>0.33000000000000024</c:v>
                </c:pt>
                <c:pt idx="2">
                  <c:v>0.5</c:v>
                </c:pt>
                <c:pt idx="3">
                  <c:v>0.56999999999999995</c:v>
                </c:pt>
                <c:pt idx="4">
                  <c:v>0.61000000000000032</c:v>
                </c:pt>
                <c:pt idx="5">
                  <c:v>0.49000000000000016</c:v>
                </c:pt>
              </c:numCache>
            </c:numRef>
          </c:val>
        </c:ser>
        <c:ser>
          <c:idx val="2"/>
          <c:order val="2"/>
          <c:tx>
            <c:strRef>
              <c:f>Feuil1!$D$1</c:f>
              <c:strCache>
                <c:ptCount val="1"/>
                <c:pt idx="0">
                  <c:v>Oui, plus de 5 fois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Feuil1!$A$2:$A$7</c:f>
              <c:strCache>
                <c:ptCount val="6"/>
                <c:pt idx="0">
                  <c:v>0 à 2 ans</c:v>
                </c:pt>
                <c:pt idx="1">
                  <c:v>2 à 4 ans </c:v>
                </c:pt>
                <c:pt idx="2">
                  <c:v>4 à 6 ans</c:v>
                </c:pt>
                <c:pt idx="3">
                  <c:v>6 à 8 ans </c:v>
                </c:pt>
                <c:pt idx="4">
                  <c:v>8 à 10 ans </c:v>
                </c:pt>
                <c:pt idx="5">
                  <c:v>Plus de 10 ans d'expérience </c:v>
                </c:pt>
              </c:strCache>
            </c:strRef>
          </c:cat>
          <c:val>
            <c:numRef>
              <c:f>Feuil1!$D$2:$D$7</c:f>
              <c:numCache>
                <c:formatCode>0%</c:formatCode>
                <c:ptCount val="6"/>
                <c:pt idx="0">
                  <c:v>0.11</c:v>
                </c:pt>
                <c:pt idx="1">
                  <c:v>0.2</c:v>
                </c:pt>
                <c:pt idx="2">
                  <c:v>0.14000000000000001</c:v>
                </c:pt>
                <c:pt idx="3">
                  <c:v>0.26</c:v>
                </c:pt>
                <c:pt idx="4">
                  <c:v>6.0000000000000026E-2</c:v>
                </c:pt>
                <c:pt idx="5">
                  <c:v>0.15000000000000008</c:v>
                </c:pt>
              </c:numCache>
            </c:numRef>
          </c:val>
        </c:ser>
        <c:dLbls>
          <c:showLegendKey val="0"/>
          <c:showVal val="1"/>
          <c:showCatName val="0"/>
          <c:showSerName val="0"/>
          <c:showPercent val="0"/>
          <c:showBubbleSize val="0"/>
        </c:dLbls>
        <c:gapWidth val="150"/>
        <c:overlap val="-25"/>
        <c:axId val="1610335728"/>
        <c:axId val="1610348240"/>
      </c:barChart>
      <c:catAx>
        <c:axId val="1610335728"/>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crossAx val="1610348240"/>
        <c:crosses val="autoZero"/>
        <c:auto val="1"/>
        <c:lblAlgn val="ctr"/>
        <c:lblOffset val="100"/>
        <c:noMultiLvlLbl val="0"/>
      </c:catAx>
      <c:valAx>
        <c:axId val="1610348240"/>
        <c:scaling>
          <c:orientation val="minMax"/>
        </c:scaling>
        <c:delete val="1"/>
        <c:axPos val="l"/>
        <c:numFmt formatCode="0%" sourceLinked="1"/>
        <c:majorTickMark val="out"/>
        <c:minorTickMark val="none"/>
        <c:tickLblPos val="none"/>
        <c:crossAx val="161033572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Non</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TPE (micro-entreprise ou très petite entreprise): effectif inférieur à 50 salariés</c:v>
                </c:pt>
                <c:pt idx="1">
                  <c:v>PME (petite et moyenne entreprise): effectif inférieur à 500 salariés</c:v>
                </c:pt>
                <c:pt idx="2">
                  <c:v>GE (grande entreprise): effectif compris entre 500 et 1000 salariés</c:v>
                </c:pt>
                <c:pt idx="3">
                  <c:v>TGE (très grande entreprise): effectif supérieur à 1000 salariés</c:v>
                </c:pt>
              </c:strCache>
            </c:strRef>
          </c:cat>
          <c:val>
            <c:numRef>
              <c:f>Feuil1!$B$2:$B$5</c:f>
              <c:numCache>
                <c:formatCode>0%</c:formatCode>
                <c:ptCount val="4"/>
                <c:pt idx="0">
                  <c:v>0.56999999999999995</c:v>
                </c:pt>
                <c:pt idx="1">
                  <c:v>0.41000000000000014</c:v>
                </c:pt>
                <c:pt idx="2">
                  <c:v>0.30000000000000016</c:v>
                </c:pt>
                <c:pt idx="3">
                  <c:v>0.33000000000000024</c:v>
                </c:pt>
              </c:numCache>
            </c:numRef>
          </c:val>
        </c:ser>
        <c:ser>
          <c:idx val="1"/>
          <c:order val="1"/>
          <c:tx>
            <c:strRef>
              <c:f>Feuil1!$C$1</c:f>
              <c:strCache>
                <c:ptCount val="1"/>
                <c:pt idx="0">
                  <c:v>Oui, entre 1 et 5 fois</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TPE (micro-entreprise ou très petite entreprise): effectif inférieur à 50 salariés</c:v>
                </c:pt>
                <c:pt idx="1">
                  <c:v>PME (petite et moyenne entreprise): effectif inférieur à 500 salariés</c:v>
                </c:pt>
                <c:pt idx="2">
                  <c:v>GE (grande entreprise): effectif compris entre 500 et 1000 salariés</c:v>
                </c:pt>
                <c:pt idx="3">
                  <c:v>TGE (très grande entreprise): effectif supérieur à 1000 salariés</c:v>
                </c:pt>
              </c:strCache>
            </c:strRef>
          </c:cat>
          <c:val>
            <c:numRef>
              <c:f>Feuil1!$C$2:$C$5</c:f>
              <c:numCache>
                <c:formatCode>0%</c:formatCode>
                <c:ptCount val="4"/>
                <c:pt idx="0">
                  <c:v>0.31000000000000016</c:v>
                </c:pt>
                <c:pt idx="1">
                  <c:v>0.44</c:v>
                </c:pt>
                <c:pt idx="2">
                  <c:v>0.56999999999999995</c:v>
                </c:pt>
                <c:pt idx="3">
                  <c:v>0.46</c:v>
                </c:pt>
              </c:numCache>
            </c:numRef>
          </c:val>
        </c:ser>
        <c:ser>
          <c:idx val="2"/>
          <c:order val="2"/>
          <c:tx>
            <c:strRef>
              <c:f>Feuil1!$D$1</c:f>
              <c:strCache>
                <c:ptCount val="1"/>
                <c:pt idx="0">
                  <c:v>Oui, plus de 5 fois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TPE (micro-entreprise ou très petite entreprise): effectif inférieur à 50 salariés</c:v>
                </c:pt>
                <c:pt idx="1">
                  <c:v>PME (petite et moyenne entreprise): effectif inférieur à 500 salariés</c:v>
                </c:pt>
                <c:pt idx="2">
                  <c:v>GE (grande entreprise): effectif compris entre 500 et 1000 salariés</c:v>
                </c:pt>
                <c:pt idx="3">
                  <c:v>TGE (très grande entreprise): effectif supérieur à 1000 salariés</c:v>
                </c:pt>
              </c:strCache>
            </c:strRef>
          </c:cat>
          <c:val>
            <c:numRef>
              <c:f>Feuil1!$D$2:$D$5</c:f>
              <c:numCache>
                <c:formatCode>0%</c:formatCode>
                <c:ptCount val="4"/>
                <c:pt idx="0">
                  <c:v>0.12000000000000002</c:v>
                </c:pt>
                <c:pt idx="1">
                  <c:v>0.16</c:v>
                </c:pt>
                <c:pt idx="2">
                  <c:v>0.13</c:v>
                </c:pt>
                <c:pt idx="3">
                  <c:v>0.21000000000000008</c:v>
                </c:pt>
              </c:numCache>
            </c:numRef>
          </c:val>
        </c:ser>
        <c:dLbls>
          <c:showLegendKey val="0"/>
          <c:showVal val="1"/>
          <c:showCatName val="0"/>
          <c:showSerName val="0"/>
          <c:showPercent val="0"/>
          <c:showBubbleSize val="0"/>
        </c:dLbls>
        <c:gapWidth val="150"/>
        <c:overlap val="-25"/>
        <c:axId val="1610334096"/>
        <c:axId val="1610334640"/>
      </c:barChart>
      <c:catAx>
        <c:axId val="1610334096"/>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fr-FR"/>
          </a:p>
        </c:txPr>
        <c:crossAx val="1610334640"/>
        <c:crosses val="autoZero"/>
        <c:auto val="1"/>
        <c:lblAlgn val="ctr"/>
        <c:lblOffset val="100"/>
        <c:noMultiLvlLbl val="0"/>
      </c:catAx>
      <c:valAx>
        <c:axId val="1610334640"/>
        <c:scaling>
          <c:orientation val="minMax"/>
        </c:scaling>
        <c:delete val="1"/>
        <c:axPos val="l"/>
        <c:numFmt formatCode="0%" sourceLinked="1"/>
        <c:majorTickMark val="out"/>
        <c:minorTickMark val="none"/>
        <c:tickLblPos val="none"/>
        <c:crossAx val="161033409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54318832428056"/>
          <c:y val="4.586125650609052E-2"/>
          <c:w val="0.79140706301443908"/>
          <c:h val="0.83173986957424018"/>
        </c:manualLayout>
      </c:layout>
      <c:pieChart>
        <c:varyColors val="1"/>
        <c:ser>
          <c:idx val="0"/>
          <c:order val="0"/>
          <c:tx>
            <c:strRef>
              <c:f>Feuil1!$B$1</c:f>
              <c:strCache>
                <c:ptCount val="1"/>
                <c:pt idx="0">
                  <c:v>Ventes</c:v>
                </c:pt>
              </c:strCache>
            </c:strRef>
          </c:tx>
          <c:explosion val="17"/>
          <c:dPt>
            <c:idx val="0"/>
            <c:bubble3D val="0"/>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solidFill>
                <a:srgbClr val="C7050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15:layout/>
              </c:ext>
            </c:extLst>
          </c:dLbls>
          <c:cat>
            <c:strRef>
              <c:f>Feuil1!$A$2:$A$3</c:f>
              <c:strCache>
                <c:ptCount val="2"/>
                <c:pt idx="0">
                  <c:v>Oui</c:v>
                </c:pt>
                <c:pt idx="1">
                  <c:v>Non</c:v>
                </c:pt>
              </c:strCache>
            </c:strRef>
          </c:cat>
          <c:val>
            <c:numRef>
              <c:f>Feuil1!$B$2:$B$3</c:f>
              <c:numCache>
                <c:formatCode>0%</c:formatCode>
                <c:ptCount val="2"/>
                <c:pt idx="0">
                  <c:v>0.4100000000000002</c:v>
                </c:pt>
                <c:pt idx="1">
                  <c:v>0.59</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47450997563724"/>
          <c:y val="2.3201270077971264E-2"/>
          <c:w val="0.66408001557215723"/>
          <c:h val="0.99788728344793576"/>
        </c:manualLayout>
      </c:layout>
      <c:pieChart>
        <c:varyColors val="1"/>
        <c:ser>
          <c:idx val="0"/>
          <c:order val="0"/>
          <c:tx>
            <c:strRef>
              <c:f>Feuil1!$B$1</c:f>
              <c:strCache>
                <c:ptCount val="1"/>
                <c:pt idx="0">
                  <c:v>Colonne1</c:v>
                </c:pt>
              </c:strCache>
            </c:strRef>
          </c:tx>
          <c:explosion val="18"/>
          <c:dPt>
            <c:idx val="0"/>
            <c:bubble3D val="0"/>
            <c:explosion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Feuil1!$A$2:$A$3</c:f>
              <c:strCache>
                <c:ptCount val="2"/>
                <c:pt idx="0">
                  <c:v>Oui</c:v>
                </c:pt>
                <c:pt idx="1">
                  <c:v>Non</c:v>
                </c:pt>
              </c:strCache>
            </c:strRef>
          </c:cat>
          <c:val>
            <c:numRef>
              <c:f>Feuil1!$B$2:$B$3</c:f>
              <c:numCache>
                <c:formatCode>0%</c:formatCode>
                <c:ptCount val="2"/>
                <c:pt idx="0">
                  <c:v>0.35</c:v>
                </c:pt>
                <c:pt idx="1">
                  <c:v>0.65</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Feuil1!$B$1</c:f>
              <c:strCache>
                <c:ptCount val="1"/>
                <c:pt idx="0">
                  <c:v>Série 1</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Variable sur objectifs</c:v>
                </c:pt>
                <c:pt idx="1">
                  <c:v>13ème/14ème mois</c:v>
                </c:pt>
                <c:pt idx="2">
                  <c:v>Bonus annuel</c:v>
                </c:pt>
                <c:pt idx="3">
                  <c:v>Intéressements sur le résultat de la société</c:v>
                </c:pt>
                <c:pt idx="4">
                  <c:v>Commissions (sur chiffre d’affaires)</c:v>
                </c:pt>
              </c:strCache>
            </c:strRef>
          </c:cat>
          <c:val>
            <c:numRef>
              <c:f>Feuil1!$B$2:$B$6</c:f>
              <c:numCache>
                <c:formatCode>0%</c:formatCode>
                <c:ptCount val="5"/>
                <c:pt idx="0">
                  <c:v>0.42000000000000021</c:v>
                </c:pt>
                <c:pt idx="1">
                  <c:v>0.22</c:v>
                </c:pt>
                <c:pt idx="2">
                  <c:v>0.16</c:v>
                </c:pt>
                <c:pt idx="3">
                  <c:v>0.12000000000000002</c:v>
                </c:pt>
                <c:pt idx="4">
                  <c:v>8.0000000000000043E-2</c:v>
                </c:pt>
              </c:numCache>
            </c:numRef>
          </c:val>
        </c:ser>
        <c:dLbls>
          <c:showLegendKey val="0"/>
          <c:showVal val="1"/>
          <c:showCatName val="0"/>
          <c:showSerName val="0"/>
          <c:showPercent val="0"/>
          <c:showBubbleSize val="0"/>
        </c:dLbls>
        <c:gapWidth val="150"/>
        <c:overlap val="-25"/>
        <c:axId val="1610335184"/>
        <c:axId val="1610338992"/>
      </c:barChart>
      <c:catAx>
        <c:axId val="1610335184"/>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crossAx val="1610338992"/>
        <c:crosses val="autoZero"/>
        <c:auto val="1"/>
        <c:lblAlgn val="ctr"/>
        <c:lblOffset val="100"/>
        <c:noMultiLvlLbl val="0"/>
      </c:catAx>
      <c:valAx>
        <c:axId val="1610338992"/>
        <c:scaling>
          <c:orientation val="minMax"/>
        </c:scaling>
        <c:delete val="1"/>
        <c:axPos val="l"/>
        <c:numFmt formatCode="0%" sourceLinked="1"/>
        <c:majorTickMark val="out"/>
        <c:minorTickMark val="none"/>
        <c:tickLblPos val="none"/>
        <c:crossAx val="1610335184"/>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Feuil1!$B$1</c:f>
              <c:strCache>
                <c:ptCount val="1"/>
                <c:pt idx="0">
                  <c:v>Série 1</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Feuil1!$A$2:$A$4</c:f>
              <c:strCache>
                <c:ptCount val="3"/>
                <c:pt idx="0">
                  <c:v>Oui</c:v>
                </c:pt>
                <c:pt idx="1">
                  <c:v>Non</c:v>
                </c:pt>
                <c:pt idx="2">
                  <c:v>J’ai moins d'un an d’expérience</c:v>
                </c:pt>
              </c:strCache>
            </c:strRef>
          </c:cat>
          <c:val>
            <c:numRef>
              <c:f>Feuil1!$B$2:$B$4</c:f>
              <c:numCache>
                <c:formatCode>0%</c:formatCode>
                <c:ptCount val="3"/>
                <c:pt idx="0">
                  <c:v>0.3900000000000004</c:v>
                </c:pt>
                <c:pt idx="1">
                  <c:v>0.48000000000000032</c:v>
                </c:pt>
                <c:pt idx="2">
                  <c:v>0.13</c:v>
                </c:pt>
              </c:numCache>
            </c:numRef>
          </c:val>
        </c:ser>
        <c:dLbls>
          <c:showLegendKey val="0"/>
          <c:showVal val="1"/>
          <c:showCatName val="0"/>
          <c:showSerName val="0"/>
          <c:showPercent val="0"/>
          <c:showBubbleSize val="0"/>
        </c:dLbls>
        <c:gapWidth val="150"/>
        <c:overlap val="-25"/>
        <c:axId val="1610339536"/>
        <c:axId val="1689312416"/>
      </c:barChart>
      <c:catAx>
        <c:axId val="1610339536"/>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1689312416"/>
        <c:crosses val="autoZero"/>
        <c:auto val="1"/>
        <c:lblAlgn val="ctr"/>
        <c:lblOffset val="100"/>
        <c:noMultiLvlLbl val="0"/>
      </c:catAx>
      <c:valAx>
        <c:axId val="1689312416"/>
        <c:scaling>
          <c:orientation val="minMax"/>
        </c:scaling>
        <c:delete val="1"/>
        <c:axPos val="l"/>
        <c:numFmt formatCode="0%" sourceLinked="1"/>
        <c:majorTickMark val="out"/>
        <c:minorTickMark val="none"/>
        <c:tickLblPos val="none"/>
        <c:crossAx val="1610339536"/>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explosion val="25"/>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15:layout/>
              </c:ext>
            </c:extLst>
          </c:dLbls>
          <c:cat>
            <c:strRef>
              <c:f>Feuil1!$A$2:$A$6</c:f>
              <c:strCache>
                <c:ptCount val="5"/>
                <c:pt idx="0">
                  <c:v>Moins de 25 ans</c:v>
                </c:pt>
                <c:pt idx="1">
                  <c:v>Entre 25 et 34 ans</c:v>
                </c:pt>
                <c:pt idx="2">
                  <c:v>Entre 35 et 44 ans</c:v>
                </c:pt>
                <c:pt idx="3">
                  <c:v>Entre 45 et 54 ans</c:v>
                </c:pt>
                <c:pt idx="4">
                  <c:v>Plus de 55 ans</c:v>
                </c:pt>
              </c:strCache>
            </c:strRef>
          </c:cat>
          <c:val>
            <c:numRef>
              <c:f>Feuil1!$B$2:$B$6</c:f>
              <c:numCache>
                <c:formatCode>0%</c:formatCode>
                <c:ptCount val="5"/>
                <c:pt idx="0">
                  <c:v>0.34</c:v>
                </c:pt>
                <c:pt idx="1">
                  <c:v>0.51</c:v>
                </c:pt>
                <c:pt idx="2">
                  <c:v>0.11</c:v>
                </c:pt>
                <c:pt idx="3">
                  <c:v>3.0000000000000002E-2</c:v>
                </c:pt>
                <c:pt idx="4">
                  <c:v>1.0000000000000002E-2</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Feuil1!$B$1</c:f>
              <c:strCache>
                <c:ptCount val="1"/>
                <c:pt idx="0">
                  <c:v>Série 1</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invertIfNegative val="0"/>
            <c:bubble3D val="0"/>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Entre 1% et 9%</c:v>
                </c:pt>
                <c:pt idx="1">
                  <c:v>Entre 10% et 19%</c:v>
                </c:pt>
                <c:pt idx="2">
                  <c:v>Entre 20% et 29%</c:v>
                </c:pt>
                <c:pt idx="3">
                  <c:v>Entre 30% et 39%</c:v>
                </c:pt>
                <c:pt idx="4">
                  <c:v>Plus de 40%</c:v>
                </c:pt>
              </c:strCache>
            </c:strRef>
          </c:cat>
          <c:val>
            <c:numRef>
              <c:f>Feuil1!$B$2:$B$6</c:f>
              <c:numCache>
                <c:formatCode>0%</c:formatCode>
                <c:ptCount val="5"/>
                <c:pt idx="0">
                  <c:v>0.45</c:v>
                </c:pt>
                <c:pt idx="1">
                  <c:v>0.25</c:v>
                </c:pt>
                <c:pt idx="2">
                  <c:v>2.0000000000000011E-2</c:v>
                </c:pt>
                <c:pt idx="3">
                  <c:v>4.0000000000000022E-2</c:v>
                </c:pt>
                <c:pt idx="4">
                  <c:v>0.24000000000000016</c:v>
                </c:pt>
              </c:numCache>
            </c:numRef>
          </c:val>
        </c:ser>
        <c:dLbls>
          <c:showLegendKey val="0"/>
          <c:showVal val="1"/>
          <c:showCatName val="0"/>
          <c:showSerName val="0"/>
          <c:showPercent val="0"/>
          <c:showBubbleSize val="0"/>
        </c:dLbls>
        <c:gapWidth val="150"/>
        <c:overlap val="-25"/>
        <c:axId val="1689311328"/>
        <c:axId val="1689305888"/>
      </c:barChart>
      <c:catAx>
        <c:axId val="1689311328"/>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1689305888"/>
        <c:crosses val="autoZero"/>
        <c:auto val="1"/>
        <c:lblAlgn val="ctr"/>
        <c:lblOffset val="100"/>
        <c:noMultiLvlLbl val="0"/>
      </c:catAx>
      <c:valAx>
        <c:axId val="1689305888"/>
        <c:scaling>
          <c:orientation val="minMax"/>
        </c:scaling>
        <c:delete val="1"/>
        <c:axPos val="l"/>
        <c:numFmt formatCode="0%" sourceLinked="1"/>
        <c:majorTickMark val="out"/>
        <c:minorTickMark val="none"/>
        <c:tickLblPos val="none"/>
        <c:crossAx val="168931132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12976746893045388"/>
          <c:w val="0.96604938271604934"/>
          <c:h val="0.75787219060252475"/>
        </c:manualLayout>
      </c:layout>
      <c:barChart>
        <c:barDir val="col"/>
        <c:grouping val="clustered"/>
        <c:varyColors val="0"/>
        <c:ser>
          <c:idx val="0"/>
          <c:order val="0"/>
          <c:tx>
            <c:strRef>
              <c:f>Feuil1!$B$1</c:f>
              <c:strCache>
                <c:ptCount val="1"/>
                <c:pt idx="0">
                  <c:v>Oui</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Niveau Bac à Bac+2</c:v>
                </c:pt>
                <c:pt idx="1">
                  <c:v>Bac+3</c:v>
                </c:pt>
                <c:pt idx="2">
                  <c:v>Bac+4</c:v>
                </c:pt>
                <c:pt idx="3">
                  <c:v>Bac+5 et plus </c:v>
                </c:pt>
              </c:strCache>
            </c:strRef>
          </c:cat>
          <c:val>
            <c:numRef>
              <c:f>Feuil1!$B$2:$B$5</c:f>
              <c:numCache>
                <c:formatCode>0%</c:formatCode>
                <c:ptCount val="4"/>
                <c:pt idx="0">
                  <c:v>0.24</c:v>
                </c:pt>
                <c:pt idx="1">
                  <c:v>0.31</c:v>
                </c:pt>
                <c:pt idx="2">
                  <c:v>0.4</c:v>
                </c:pt>
                <c:pt idx="3">
                  <c:v>0.42</c:v>
                </c:pt>
              </c:numCache>
            </c:numRef>
          </c:val>
        </c:ser>
        <c:ser>
          <c:idx val="1"/>
          <c:order val="1"/>
          <c:tx>
            <c:strRef>
              <c:f>Feuil1!$C$1</c:f>
              <c:strCache>
                <c:ptCount val="1"/>
                <c:pt idx="0">
                  <c:v>Non</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Niveau Bac à Bac+2</c:v>
                </c:pt>
                <c:pt idx="1">
                  <c:v>Bac+3</c:v>
                </c:pt>
                <c:pt idx="2">
                  <c:v>Bac+4</c:v>
                </c:pt>
                <c:pt idx="3">
                  <c:v>Bac+5 et plus </c:v>
                </c:pt>
              </c:strCache>
            </c:strRef>
          </c:cat>
          <c:val>
            <c:numRef>
              <c:f>Feuil1!$C$2:$C$5</c:f>
              <c:numCache>
                <c:formatCode>0%</c:formatCode>
                <c:ptCount val="4"/>
                <c:pt idx="0">
                  <c:v>0.72</c:v>
                </c:pt>
                <c:pt idx="1">
                  <c:v>0.64</c:v>
                </c:pt>
                <c:pt idx="2">
                  <c:v>0.6</c:v>
                </c:pt>
                <c:pt idx="3">
                  <c:v>0.45</c:v>
                </c:pt>
              </c:numCache>
            </c:numRef>
          </c:val>
        </c:ser>
        <c:ser>
          <c:idx val="2"/>
          <c:order val="2"/>
          <c:tx>
            <c:strRef>
              <c:f>Feuil1!$D$1</c:f>
              <c:strCache>
                <c:ptCount val="1"/>
                <c:pt idx="0">
                  <c:v>J'ai moins de 1 an d'expérience </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Niveau Bac à Bac+2</c:v>
                </c:pt>
                <c:pt idx="1">
                  <c:v>Bac+3</c:v>
                </c:pt>
                <c:pt idx="2">
                  <c:v>Bac+4</c:v>
                </c:pt>
                <c:pt idx="3">
                  <c:v>Bac+5 et plus </c:v>
                </c:pt>
              </c:strCache>
            </c:strRef>
          </c:cat>
          <c:val>
            <c:numRef>
              <c:f>Feuil1!$D$2:$D$5</c:f>
              <c:numCache>
                <c:formatCode>0%</c:formatCode>
                <c:ptCount val="4"/>
                <c:pt idx="0">
                  <c:v>0.4</c:v>
                </c:pt>
                <c:pt idx="1">
                  <c:v>0.06</c:v>
                </c:pt>
                <c:pt idx="2">
                  <c:v>0</c:v>
                </c:pt>
                <c:pt idx="3">
                  <c:v>0.13</c:v>
                </c:pt>
              </c:numCache>
            </c:numRef>
          </c:val>
        </c:ser>
        <c:dLbls>
          <c:showLegendKey val="0"/>
          <c:showVal val="1"/>
          <c:showCatName val="0"/>
          <c:showSerName val="0"/>
          <c:showPercent val="0"/>
          <c:showBubbleSize val="0"/>
        </c:dLbls>
        <c:gapWidth val="150"/>
        <c:overlap val="-25"/>
        <c:axId val="1689309152"/>
        <c:axId val="1689305344"/>
      </c:barChart>
      <c:catAx>
        <c:axId val="1689309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1689305344"/>
        <c:crosses val="autoZero"/>
        <c:auto val="1"/>
        <c:lblAlgn val="ctr"/>
        <c:lblOffset val="100"/>
        <c:noMultiLvlLbl val="0"/>
      </c:catAx>
      <c:valAx>
        <c:axId val="1689305344"/>
        <c:scaling>
          <c:orientation val="minMax"/>
        </c:scaling>
        <c:delete val="1"/>
        <c:axPos val="l"/>
        <c:numFmt formatCode="0%" sourceLinked="1"/>
        <c:majorTickMark val="none"/>
        <c:minorTickMark val="none"/>
        <c:tickLblPos val="nextTo"/>
        <c:crossAx val="16893091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Feuil1!$B$1</c:f>
              <c:strCache>
                <c:ptCount val="1"/>
                <c:pt idx="0">
                  <c:v>Série 1</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2"/>
            <c:invertIfNegative val="0"/>
            <c:bubble3D val="0"/>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Plutôt oui</c:v>
                </c:pt>
                <c:pt idx="1">
                  <c:v>Oui</c:v>
                </c:pt>
                <c:pt idx="2">
                  <c:v>Non</c:v>
                </c:pt>
                <c:pt idx="3">
                  <c:v>Plutôt non</c:v>
                </c:pt>
              </c:strCache>
            </c:strRef>
          </c:cat>
          <c:val>
            <c:numRef>
              <c:f>Feuil1!$B$2:$B$5</c:f>
              <c:numCache>
                <c:formatCode>0%</c:formatCode>
                <c:ptCount val="4"/>
                <c:pt idx="0">
                  <c:v>0.2</c:v>
                </c:pt>
                <c:pt idx="1">
                  <c:v>0.16</c:v>
                </c:pt>
                <c:pt idx="2">
                  <c:v>0.52</c:v>
                </c:pt>
                <c:pt idx="3">
                  <c:v>0.12000000000000002</c:v>
                </c:pt>
              </c:numCache>
            </c:numRef>
          </c:val>
        </c:ser>
        <c:dLbls>
          <c:showLegendKey val="0"/>
          <c:showVal val="1"/>
          <c:showCatName val="0"/>
          <c:showSerName val="0"/>
          <c:showPercent val="0"/>
          <c:showBubbleSize val="0"/>
        </c:dLbls>
        <c:gapWidth val="150"/>
        <c:overlap val="-25"/>
        <c:axId val="1689306432"/>
        <c:axId val="1689306976"/>
      </c:barChart>
      <c:catAx>
        <c:axId val="1689306432"/>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crossAx val="1689306976"/>
        <c:crosses val="autoZero"/>
        <c:auto val="1"/>
        <c:lblAlgn val="ctr"/>
        <c:lblOffset val="100"/>
        <c:noMultiLvlLbl val="0"/>
      </c:catAx>
      <c:valAx>
        <c:axId val="1689306976"/>
        <c:scaling>
          <c:orientation val="minMax"/>
        </c:scaling>
        <c:delete val="1"/>
        <c:axPos val="l"/>
        <c:numFmt formatCode="0%" sourceLinked="1"/>
        <c:majorTickMark val="out"/>
        <c:minorTickMark val="none"/>
        <c:tickLblPos val="none"/>
        <c:crossAx val="1689306432"/>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200" b="1"/>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Plutôt oui</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TPE (micro-entreprise ou très petite entreprise): effectif inférieur à 50 salariés</c:v>
                </c:pt>
                <c:pt idx="1">
                  <c:v>PME (petite et moyenne entreprise): effectif inférieur à 500 salariés</c:v>
                </c:pt>
                <c:pt idx="2">
                  <c:v>GE (grande entreprise): effectif compris entre 500 et 1000 salariés</c:v>
                </c:pt>
                <c:pt idx="3">
                  <c:v>TGE (très grande entreprise): effectif supérieur à 1000 salariés</c:v>
                </c:pt>
              </c:strCache>
            </c:strRef>
          </c:cat>
          <c:val>
            <c:numRef>
              <c:f>Feuil1!$B$2:$B$5</c:f>
              <c:numCache>
                <c:formatCode>0%</c:formatCode>
                <c:ptCount val="4"/>
                <c:pt idx="0">
                  <c:v>0.16</c:v>
                </c:pt>
                <c:pt idx="1">
                  <c:v>0.23</c:v>
                </c:pt>
                <c:pt idx="2">
                  <c:v>0.19</c:v>
                </c:pt>
                <c:pt idx="3">
                  <c:v>0.19</c:v>
                </c:pt>
              </c:numCache>
            </c:numRef>
          </c:val>
        </c:ser>
        <c:ser>
          <c:idx val="1"/>
          <c:order val="1"/>
          <c:tx>
            <c:strRef>
              <c:f>Feuil1!$C$1</c:f>
              <c:strCache>
                <c:ptCount val="1"/>
                <c:pt idx="0">
                  <c:v>Oui</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TPE (micro-entreprise ou très petite entreprise): effectif inférieur à 50 salariés</c:v>
                </c:pt>
                <c:pt idx="1">
                  <c:v>PME (petite et moyenne entreprise): effectif inférieur à 500 salariés</c:v>
                </c:pt>
                <c:pt idx="2">
                  <c:v>GE (grande entreprise): effectif compris entre 500 et 1000 salariés</c:v>
                </c:pt>
                <c:pt idx="3">
                  <c:v>TGE (très grande entreprise): effectif supérieur à 1000 salariés</c:v>
                </c:pt>
              </c:strCache>
            </c:strRef>
          </c:cat>
          <c:val>
            <c:numRef>
              <c:f>Feuil1!$C$2:$C$5</c:f>
              <c:numCache>
                <c:formatCode>0%</c:formatCode>
                <c:ptCount val="4"/>
                <c:pt idx="0">
                  <c:v>8.0000000000000043E-2</c:v>
                </c:pt>
                <c:pt idx="1">
                  <c:v>0.16</c:v>
                </c:pt>
                <c:pt idx="2">
                  <c:v>0.23</c:v>
                </c:pt>
                <c:pt idx="3">
                  <c:v>0.17</c:v>
                </c:pt>
              </c:numCache>
            </c:numRef>
          </c:val>
        </c:ser>
        <c:ser>
          <c:idx val="2"/>
          <c:order val="2"/>
          <c:tx>
            <c:strRef>
              <c:f>Feuil1!$D$1</c:f>
              <c:strCache>
                <c:ptCount val="1"/>
                <c:pt idx="0">
                  <c:v>Non</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TPE (micro-entreprise ou très petite entreprise): effectif inférieur à 50 salariés</c:v>
                </c:pt>
                <c:pt idx="1">
                  <c:v>PME (petite et moyenne entreprise): effectif inférieur à 500 salariés</c:v>
                </c:pt>
                <c:pt idx="2">
                  <c:v>GE (grande entreprise): effectif compris entre 500 et 1000 salariés</c:v>
                </c:pt>
                <c:pt idx="3">
                  <c:v>TGE (très grande entreprise): effectif supérieur à 1000 salariés</c:v>
                </c:pt>
              </c:strCache>
            </c:strRef>
          </c:cat>
          <c:val>
            <c:numRef>
              <c:f>Feuil1!$D$2:$D$5</c:f>
              <c:numCache>
                <c:formatCode>0%</c:formatCode>
                <c:ptCount val="4"/>
                <c:pt idx="0">
                  <c:v>0.7100000000000003</c:v>
                </c:pt>
                <c:pt idx="1">
                  <c:v>0.47000000000000008</c:v>
                </c:pt>
                <c:pt idx="2">
                  <c:v>0.47000000000000008</c:v>
                </c:pt>
                <c:pt idx="3">
                  <c:v>0.46</c:v>
                </c:pt>
              </c:numCache>
            </c:numRef>
          </c:val>
        </c:ser>
        <c:ser>
          <c:idx val="3"/>
          <c:order val="3"/>
          <c:tx>
            <c:strRef>
              <c:f>Feuil1!$E$1</c:f>
              <c:strCache>
                <c:ptCount val="1"/>
                <c:pt idx="0">
                  <c:v>Plutôt non</c:v>
                </c:pt>
              </c:strCache>
            </c:strRef>
          </c:tx>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TPE (micro-entreprise ou très petite entreprise): effectif inférieur à 50 salariés</c:v>
                </c:pt>
                <c:pt idx="1">
                  <c:v>PME (petite et moyenne entreprise): effectif inférieur à 500 salariés</c:v>
                </c:pt>
                <c:pt idx="2">
                  <c:v>GE (grande entreprise): effectif compris entre 500 et 1000 salariés</c:v>
                </c:pt>
                <c:pt idx="3">
                  <c:v>TGE (très grande entreprise): effectif supérieur à 1000 salariés</c:v>
                </c:pt>
              </c:strCache>
            </c:strRef>
          </c:cat>
          <c:val>
            <c:numRef>
              <c:f>Feuil1!$E$2:$E$5</c:f>
              <c:numCache>
                <c:formatCode>0%</c:formatCode>
                <c:ptCount val="4"/>
                <c:pt idx="0">
                  <c:v>6.0000000000000026E-2</c:v>
                </c:pt>
                <c:pt idx="1">
                  <c:v>0.14000000000000001</c:v>
                </c:pt>
                <c:pt idx="2">
                  <c:v>0.11</c:v>
                </c:pt>
                <c:pt idx="3">
                  <c:v>0.17</c:v>
                </c:pt>
              </c:numCache>
            </c:numRef>
          </c:val>
        </c:ser>
        <c:dLbls>
          <c:showLegendKey val="0"/>
          <c:showVal val="1"/>
          <c:showCatName val="0"/>
          <c:showSerName val="0"/>
          <c:showPercent val="0"/>
          <c:showBubbleSize val="0"/>
        </c:dLbls>
        <c:gapWidth val="150"/>
        <c:overlap val="-25"/>
        <c:axId val="1689307520"/>
        <c:axId val="1689309696"/>
      </c:barChart>
      <c:catAx>
        <c:axId val="1689307520"/>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fr-FR"/>
          </a:p>
        </c:txPr>
        <c:crossAx val="1689309696"/>
        <c:crosses val="autoZero"/>
        <c:auto val="1"/>
        <c:lblAlgn val="ctr"/>
        <c:lblOffset val="100"/>
        <c:noMultiLvlLbl val="0"/>
      </c:catAx>
      <c:valAx>
        <c:axId val="1689309696"/>
        <c:scaling>
          <c:orientation val="minMax"/>
        </c:scaling>
        <c:delete val="1"/>
        <c:axPos val="l"/>
        <c:numFmt formatCode="0%" sourceLinked="1"/>
        <c:majorTickMark val="out"/>
        <c:minorTickMark val="none"/>
        <c:tickLblPos val="none"/>
        <c:crossAx val="168930752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Feuil1!$B$1</c:f>
              <c:strCache>
                <c:ptCount val="1"/>
                <c:pt idx="0">
                  <c:v>Moins de 4000 dhs</c:v>
                </c:pt>
              </c:strCache>
            </c:strRef>
          </c:tx>
          <c:invertIfNegative val="0"/>
          <c:dLbls>
            <c:spPr>
              <a:noFill/>
              <a:ln>
                <a:noFill/>
              </a:ln>
              <a:effectLst/>
            </c:spPr>
            <c:txPr>
              <a:bodyPr/>
              <a:lstStyle/>
              <a:p>
                <a:pPr>
                  <a:defRPr sz="1600"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Feuil1!$A$2:$A$22</c:f>
              <c:strCache>
                <c:ptCount val="21"/>
                <c:pt idx="0">
                  <c:v>Bac+2 / 0 à 2 ans d'expérience </c:v>
                </c:pt>
                <c:pt idx="1">
                  <c:v>Bac+2 / 2 à 4 ans d'expérience </c:v>
                </c:pt>
                <c:pt idx="2">
                  <c:v>Bac+2 / 4 à 6 ans d'expérience </c:v>
                </c:pt>
                <c:pt idx="3">
                  <c:v>Bac+2 / 6 à 8 ans d'expérience </c:v>
                </c:pt>
                <c:pt idx="4">
                  <c:v>Bac+2 / 8 à 10 ans d'expérience </c:v>
                </c:pt>
                <c:pt idx="5">
                  <c:v>Bac+2 / plus de 10 ans d'expérience </c:v>
                </c:pt>
                <c:pt idx="6">
                  <c:v>Bac+3 / 0 à 2 ans d'expérience </c:v>
                </c:pt>
                <c:pt idx="7">
                  <c:v>Bac+3 / 2 à 4 ans d'expérience </c:v>
                </c:pt>
                <c:pt idx="8">
                  <c:v>Bac+3 / 4 à 6 ans d'expérience </c:v>
                </c:pt>
                <c:pt idx="9">
                  <c:v>Bac+3 / 6 à 8 ans d'expérience </c:v>
                </c:pt>
                <c:pt idx="10">
                  <c:v>Bac+3 / 8 à 10 ans d'expérience </c:v>
                </c:pt>
                <c:pt idx="11">
                  <c:v>Bac+3 / plus de 10 ans d'expérience </c:v>
                </c:pt>
                <c:pt idx="12">
                  <c:v>Bac+4 / 0 à 2 ans d'expérience </c:v>
                </c:pt>
                <c:pt idx="13">
                  <c:v>Bac+4 / 6 à 8 ans d'expérience </c:v>
                </c:pt>
                <c:pt idx="14">
                  <c:v>Bac+4 / plus de 10 ans d'expérience </c:v>
                </c:pt>
                <c:pt idx="15">
                  <c:v>Bac+5 / 0 à 2 ans d'expérience </c:v>
                </c:pt>
                <c:pt idx="16">
                  <c:v>Bac+5 / 2 à 4 ans d'expérience </c:v>
                </c:pt>
                <c:pt idx="17">
                  <c:v>Bac+5 / 4 à 6 ans d'expérience </c:v>
                </c:pt>
                <c:pt idx="18">
                  <c:v>Bac+5 / 6 à 8 ans d'expérience </c:v>
                </c:pt>
                <c:pt idx="19">
                  <c:v>Bac+5 / 8 à 10 ans d'expérience </c:v>
                </c:pt>
                <c:pt idx="20">
                  <c:v>Bac+5 / plus de 10 ans d'expérience </c:v>
                </c:pt>
              </c:strCache>
            </c:strRef>
          </c:cat>
          <c:val>
            <c:numRef>
              <c:f>Feuil1!$B$2:$B$22</c:f>
              <c:numCache>
                <c:formatCode>0%</c:formatCode>
                <c:ptCount val="21"/>
                <c:pt idx="0">
                  <c:v>0.33</c:v>
                </c:pt>
                <c:pt idx="1">
                  <c:v>0.33</c:v>
                </c:pt>
                <c:pt idx="6">
                  <c:v>0.18</c:v>
                </c:pt>
                <c:pt idx="7">
                  <c:v>0.25</c:v>
                </c:pt>
                <c:pt idx="15">
                  <c:v>0.21</c:v>
                </c:pt>
              </c:numCache>
            </c:numRef>
          </c:val>
        </c:ser>
        <c:ser>
          <c:idx val="1"/>
          <c:order val="1"/>
          <c:tx>
            <c:strRef>
              <c:f>Feuil1!$C$1</c:f>
              <c:strCache>
                <c:ptCount val="1"/>
                <c:pt idx="0">
                  <c:v>Entre 4000 Dhs et 6000 Dhs</c:v>
                </c:pt>
              </c:strCache>
            </c:strRef>
          </c:tx>
          <c:invertIfNegative val="0"/>
          <c:dLbls>
            <c:spPr>
              <a:noFill/>
              <a:ln>
                <a:noFill/>
              </a:ln>
              <a:effectLst/>
            </c:spPr>
            <c:txPr>
              <a:bodyPr/>
              <a:lstStyle/>
              <a:p>
                <a:pPr>
                  <a:defRPr sz="1600"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Feuil1!$A$2:$A$22</c:f>
              <c:strCache>
                <c:ptCount val="21"/>
                <c:pt idx="0">
                  <c:v>Bac+2 / 0 à 2 ans d'expérience </c:v>
                </c:pt>
                <c:pt idx="1">
                  <c:v>Bac+2 / 2 à 4 ans d'expérience </c:v>
                </c:pt>
                <c:pt idx="2">
                  <c:v>Bac+2 / 4 à 6 ans d'expérience </c:v>
                </c:pt>
                <c:pt idx="3">
                  <c:v>Bac+2 / 6 à 8 ans d'expérience </c:v>
                </c:pt>
                <c:pt idx="4">
                  <c:v>Bac+2 / 8 à 10 ans d'expérience </c:v>
                </c:pt>
                <c:pt idx="5">
                  <c:v>Bac+2 / plus de 10 ans d'expérience </c:v>
                </c:pt>
                <c:pt idx="6">
                  <c:v>Bac+3 / 0 à 2 ans d'expérience </c:v>
                </c:pt>
                <c:pt idx="7">
                  <c:v>Bac+3 / 2 à 4 ans d'expérience </c:v>
                </c:pt>
                <c:pt idx="8">
                  <c:v>Bac+3 / 4 à 6 ans d'expérience </c:v>
                </c:pt>
                <c:pt idx="9">
                  <c:v>Bac+3 / 6 à 8 ans d'expérience </c:v>
                </c:pt>
                <c:pt idx="10">
                  <c:v>Bac+3 / 8 à 10 ans d'expérience </c:v>
                </c:pt>
                <c:pt idx="11">
                  <c:v>Bac+3 / plus de 10 ans d'expérience </c:v>
                </c:pt>
                <c:pt idx="12">
                  <c:v>Bac+4 / 0 à 2 ans d'expérience </c:v>
                </c:pt>
                <c:pt idx="13">
                  <c:v>Bac+4 / 6 à 8 ans d'expérience </c:v>
                </c:pt>
                <c:pt idx="14">
                  <c:v>Bac+4 / plus de 10 ans d'expérience </c:v>
                </c:pt>
                <c:pt idx="15">
                  <c:v>Bac+5 / 0 à 2 ans d'expérience </c:v>
                </c:pt>
                <c:pt idx="16">
                  <c:v>Bac+5 / 2 à 4 ans d'expérience </c:v>
                </c:pt>
                <c:pt idx="17">
                  <c:v>Bac+5 / 4 à 6 ans d'expérience </c:v>
                </c:pt>
                <c:pt idx="18">
                  <c:v>Bac+5 / 6 à 8 ans d'expérience </c:v>
                </c:pt>
                <c:pt idx="19">
                  <c:v>Bac+5 / 8 à 10 ans d'expérience </c:v>
                </c:pt>
                <c:pt idx="20">
                  <c:v>Bac+5 / plus de 10 ans d'expérience </c:v>
                </c:pt>
              </c:strCache>
            </c:strRef>
          </c:cat>
          <c:val>
            <c:numRef>
              <c:f>Feuil1!$C$2:$C$22</c:f>
              <c:numCache>
                <c:formatCode>0%</c:formatCode>
                <c:ptCount val="21"/>
                <c:pt idx="0">
                  <c:v>0.28999999999999998</c:v>
                </c:pt>
                <c:pt idx="1">
                  <c:v>0.67</c:v>
                </c:pt>
                <c:pt idx="2">
                  <c:v>0.6</c:v>
                </c:pt>
                <c:pt idx="5">
                  <c:v>0.43</c:v>
                </c:pt>
                <c:pt idx="6">
                  <c:v>0.73</c:v>
                </c:pt>
                <c:pt idx="7">
                  <c:v>0.25</c:v>
                </c:pt>
                <c:pt idx="8">
                  <c:v>0.43</c:v>
                </c:pt>
                <c:pt idx="10">
                  <c:v>0.33</c:v>
                </c:pt>
                <c:pt idx="12">
                  <c:v>0.5</c:v>
                </c:pt>
                <c:pt idx="13">
                  <c:v>0.5</c:v>
                </c:pt>
                <c:pt idx="15">
                  <c:v>0.11</c:v>
                </c:pt>
                <c:pt idx="16">
                  <c:v>0.11</c:v>
                </c:pt>
                <c:pt idx="17">
                  <c:v>0.18</c:v>
                </c:pt>
              </c:numCache>
            </c:numRef>
          </c:val>
        </c:ser>
        <c:ser>
          <c:idx val="2"/>
          <c:order val="2"/>
          <c:tx>
            <c:strRef>
              <c:f>Feuil1!$D$1</c:f>
              <c:strCache>
                <c:ptCount val="1"/>
                <c:pt idx="0">
                  <c:v>Entre 6000 Dhs et 8000 Dhs</c:v>
                </c:pt>
              </c:strCache>
            </c:strRef>
          </c:tx>
          <c:invertIfNegative val="0"/>
          <c:dLbls>
            <c:spPr>
              <a:noFill/>
              <a:ln>
                <a:noFill/>
              </a:ln>
              <a:effectLst/>
            </c:spPr>
            <c:txPr>
              <a:bodyPr/>
              <a:lstStyle/>
              <a:p>
                <a:pPr>
                  <a:defRPr sz="1600"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Feuil1!$A$2:$A$22</c:f>
              <c:strCache>
                <c:ptCount val="21"/>
                <c:pt idx="0">
                  <c:v>Bac+2 / 0 à 2 ans d'expérience </c:v>
                </c:pt>
                <c:pt idx="1">
                  <c:v>Bac+2 / 2 à 4 ans d'expérience </c:v>
                </c:pt>
                <c:pt idx="2">
                  <c:v>Bac+2 / 4 à 6 ans d'expérience </c:v>
                </c:pt>
                <c:pt idx="3">
                  <c:v>Bac+2 / 6 à 8 ans d'expérience </c:v>
                </c:pt>
                <c:pt idx="4">
                  <c:v>Bac+2 / 8 à 10 ans d'expérience </c:v>
                </c:pt>
                <c:pt idx="5">
                  <c:v>Bac+2 / plus de 10 ans d'expérience </c:v>
                </c:pt>
                <c:pt idx="6">
                  <c:v>Bac+3 / 0 à 2 ans d'expérience </c:v>
                </c:pt>
                <c:pt idx="7">
                  <c:v>Bac+3 / 2 à 4 ans d'expérience </c:v>
                </c:pt>
                <c:pt idx="8">
                  <c:v>Bac+3 / 4 à 6 ans d'expérience </c:v>
                </c:pt>
                <c:pt idx="9">
                  <c:v>Bac+3 / 6 à 8 ans d'expérience </c:v>
                </c:pt>
                <c:pt idx="10">
                  <c:v>Bac+3 / 8 à 10 ans d'expérience </c:v>
                </c:pt>
                <c:pt idx="11">
                  <c:v>Bac+3 / plus de 10 ans d'expérience </c:v>
                </c:pt>
                <c:pt idx="12">
                  <c:v>Bac+4 / 0 à 2 ans d'expérience </c:v>
                </c:pt>
                <c:pt idx="13">
                  <c:v>Bac+4 / 6 à 8 ans d'expérience </c:v>
                </c:pt>
                <c:pt idx="14">
                  <c:v>Bac+4 / plus de 10 ans d'expérience </c:v>
                </c:pt>
                <c:pt idx="15">
                  <c:v>Bac+5 / 0 à 2 ans d'expérience </c:v>
                </c:pt>
                <c:pt idx="16">
                  <c:v>Bac+5 / 2 à 4 ans d'expérience </c:v>
                </c:pt>
                <c:pt idx="17">
                  <c:v>Bac+5 / 4 à 6 ans d'expérience </c:v>
                </c:pt>
                <c:pt idx="18">
                  <c:v>Bac+5 / 6 à 8 ans d'expérience </c:v>
                </c:pt>
                <c:pt idx="19">
                  <c:v>Bac+5 / 8 à 10 ans d'expérience </c:v>
                </c:pt>
                <c:pt idx="20">
                  <c:v>Bac+5 / plus de 10 ans d'expérience </c:v>
                </c:pt>
              </c:strCache>
            </c:strRef>
          </c:cat>
          <c:val>
            <c:numRef>
              <c:f>Feuil1!$D$2:$D$22</c:f>
              <c:numCache>
                <c:formatCode>General</c:formatCode>
                <c:ptCount val="21"/>
                <c:pt idx="0" formatCode="0%">
                  <c:v>0.38</c:v>
                </c:pt>
                <c:pt idx="2" formatCode="0%">
                  <c:v>0.4</c:v>
                </c:pt>
                <c:pt idx="3" formatCode="0%">
                  <c:v>0.5</c:v>
                </c:pt>
                <c:pt idx="4" formatCode="0%">
                  <c:v>0.2</c:v>
                </c:pt>
                <c:pt idx="5" formatCode="0%">
                  <c:v>0.28999999999999998</c:v>
                </c:pt>
                <c:pt idx="7" formatCode="0%">
                  <c:v>0.25</c:v>
                </c:pt>
                <c:pt idx="8" formatCode="0%">
                  <c:v>0.56999999999999995</c:v>
                </c:pt>
                <c:pt idx="9" formatCode="0%">
                  <c:v>0.5</c:v>
                </c:pt>
                <c:pt idx="10" formatCode="0%">
                  <c:v>0.33</c:v>
                </c:pt>
                <c:pt idx="11" formatCode="0%">
                  <c:v>0.43</c:v>
                </c:pt>
                <c:pt idx="12" formatCode="0%">
                  <c:v>0.5</c:v>
                </c:pt>
                <c:pt idx="15" formatCode="0%">
                  <c:v>0.21</c:v>
                </c:pt>
                <c:pt idx="16" formatCode="0%">
                  <c:v>0.22</c:v>
                </c:pt>
                <c:pt idx="17" formatCode="0%">
                  <c:v>0.12</c:v>
                </c:pt>
                <c:pt idx="18" formatCode="0%">
                  <c:v>7.0000000000000007E-2</c:v>
                </c:pt>
                <c:pt idx="19" formatCode="0%">
                  <c:v>0.13</c:v>
                </c:pt>
              </c:numCache>
            </c:numRef>
          </c:val>
        </c:ser>
        <c:ser>
          <c:idx val="3"/>
          <c:order val="3"/>
          <c:tx>
            <c:strRef>
              <c:f>Feuil1!$E$1</c:f>
              <c:strCache>
                <c:ptCount val="1"/>
                <c:pt idx="0">
                  <c:v>Entre 8000 Dhs et 10000 Dhs</c:v>
                </c:pt>
              </c:strCache>
            </c:strRef>
          </c:tx>
          <c:invertIfNegative val="0"/>
          <c:dLbls>
            <c:spPr>
              <a:noFill/>
              <a:ln>
                <a:noFill/>
              </a:ln>
              <a:effectLst/>
            </c:spPr>
            <c:txPr>
              <a:bodyPr/>
              <a:lstStyle/>
              <a:p>
                <a:pPr>
                  <a:defRPr sz="1600"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Feuil1!$A$2:$A$22</c:f>
              <c:strCache>
                <c:ptCount val="21"/>
                <c:pt idx="0">
                  <c:v>Bac+2 / 0 à 2 ans d'expérience </c:v>
                </c:pt>
                <c:pt idx="1">
                  <c:v>Bac+2 / 2 à 4 ans d'expérience </c:v>
                </c:pt>
                <c:pt idx="2">
                  <c:v>Bac+2 / 4 à 6 ans d'expérience </c:v>
                </c:pt>
                <c:pt idx="3">
                  <c:v>Bac+2 / 6 à 8 ans d'expérience </c:v>
                </c:pt>
                <c:pt idx="4">
                  <c:v>Bac+2 / 8 à 10 ans d'expérience </c:v>
                </c:pt>
                <c:pt idx="5">
                  <c:v>Bac+2 / plus de 10 ans d'expérience </c:v>
                </c:pt>
                <c:pt idx="6">
                  <c:v>Bac+3 / 0 à 2 ans d'expérience </c:v>
                </c:pt>
                <c:pt idx="7">
                  <c:v>Bac+3 / 2 à 4 ans d'expérience </c:v>
                </c:pt>
                <c:pt idx="8">
                  <c:v>Bac+3 / 4 à 6 ans d'expérience </c:v>
                </c:pt>
                <c:pt idx="9">
                  <c:v>Bac+3 / 6 à 8 ans d'expérience </c:v>
                </c:pt>
                <c:pt idx="10">
                  <c:v>Bac+3 / 8 à 10 ans d'expérience </c:v>
                </c:pt>
                <c:pt idx="11">
                  <c:v>Bac+3 / plus de 10 ans d'expérience </c:v>
                </c:pt>
                <c:pt idx="12">
                  <c:v>Bac+4 / 0 à 2 ans d'expérience </c:v>
                </c:pt>
                <c:pt idx="13">
                  <c:v>Bac+4 / 6 à 8 ans d'expérience </c:v>
                </c:pt>
                <c:pt idx="14">
                  <c:v>Bac+4 / plus de 10 ans d'expérience </c:v>
                </c:pt>
                <c:pt idx="15">
                  <c:v>Bac+5 / 0 à 2 ans d'expérience </c:v>
                </c:pt>
                <c:pt idx="16">
                  <c:v>Bac+5 / 2 à 4 ans d'expérience </c:v>
                </c:pt>
                <c:pt idx="17">
                  <c:v>Bac+5 / 4 à 6 ans d'expérience </c:v>
                </c:pt>
                <c:pt idx="18">
                  <c:v>Bac+5 / 6 à 8 ans d'expérience </c:v>
                </c:pt>
                <c:pt idx="19">
                  <c:v>Bac+5 / 8 à 10 ans d'expérience </c:v>
                </c:pt>
                <c:pt idx="20">
                  <c:v>Bac+5 / plus de 10 ans d'expérience </c:v>
                </c:pt>
              </c:strCache>
            </c:strRef>
          </c:cat>
          <c:val>
            <c:numRef>
              <c:f>Feuil1!$E$2:$E$22</c:f>
              <c:numCache>
                <c:formatCode>General</c:formatCode>
                <c:ptCount val="21"/>
                <c:pt idx="4" formatCode="0%">
                  <c:v>0.4</c:v>
                </c:pt>
                <c:pt idx="5" formatCode="0%">
                  <c:v>0.14000000000000001</c:v>
                </c:pt>
                <c:pt idx="10" formatCode="0%">
                  <c:v>0.33</c:v>
                </c:pt>
                <c:pt idx="11" formatCode="0%">
                  <c:v>0.14000000000000001</c:v>
                </c:pt>
                <c:pt idx="13" formatCode="0%">
                  <c:v>0.5</c:v>
                </c:pt>
                <c:pt idx="15" formatCode="0%">
                  <c:v>0.18</c:v>
                </c:pt>
                <c:pt idx="16" formatCode="0%">
                  <c:v>0.22</c:v>
                </c:pt>
                <c:pt idx="17" formatCode="0%">
                  <c:v>0.24</c:v>
                </c:pt>
                <c:pt idx="18" formatCode="0%">
                  <c:v>0.05</c:v>
                </c:pt>
                <c:pt idx="19" formatCode="0%">
                  <c:v>0.13</c:v>
                </c:pt>
              </c:numCache>
            </c:numRef>
          </c:val>
        </c:ser>
        <c:ser>
          <c:idx val="4"/>
          <c:order val="4"/>
          <c:tx>
            <c:strRef>
              <c:f>Feuil1!$F$1</c:f>
              <c:strCache>
                <c:ptCount val="1"/>
                <c:pt idx="0">
                  <c:v>Entre 10000 Dhs et 15000 Dhs</c:v>
                </c:pt>
              </c:strCache>
            </c:strRef>
          </c:tx>
          <c:invertIfNegative val="0"/>
          <c:dLbls>
            <c:spPr>
              <a:noFill/>
              <a:ln>
                <a:noFill/>
              </a:ln>
              <a:effectLst/>
            </c:spPr>
            <c:txPr>
              <a:bodyPr/>
              <a:lstStyle/>
              <a:p>
                <a:pPr>
                  <a:defRPr sz="1600"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Feuil1!$A$2:$A$22</c:f>
              <c:strCache>
                <c:ptCount val="21"/>
                <c:pt idx="0">
                  <c:v>Bac+2 / 0 à 2 ans d'expérience </c:v>
                </c:pt>
                <c:pt idx="1">
                  <c:v>Bac+2 / 2 à 4 ans d'expérience </c:v>
                </c:pt>
                <c:pt idx="2">
                  <c:v>Bac+2 / 4 à 6 ans d'expérience </c:v>
                </c:pt>
                <c:pt idx="3">
                  <c:v>Bac+2 / 6 à 8 ans d'expérience </c:v>
                </c:pt>
                <c:pt idx="4">
                  <c:v>Bac+2 / 8 à 10 ans d'expérience </c:v>
                </c:pt>
                <c:pt idx="5">
                  <c:v>Bac+2 / plus de 10 ans d'expérience </c:v>
                </c:pt>
                <c:pt idx="6">
                  <c:v>Bac+3 / 0 à 2 ans d'expérience </c:v>
                </c:pt>
                <c:pt idx="7">
                  <c:v>Bac+3 / 2 à 4 ans d'expérience </c:v>
                </c:pt>
                <c:pt idx="8">
                  <c:v>Bac+3 / 4 à 6 ans d'expérience </c:v>
                </c:pt>
                <c:pt idx="9">
                  <c:v>Bac+3 / 6 à 8 ans d'expérience </c:v>
                </c:pt>
                <c:pt idx="10">
                  <c:v>Bac+3 / 8 à 10 ans d'expérience </c:v>
                </c:pt>
                <c:pt idx="11">
                  <c:v>Bac+3 / plus de 10 ans d'expérience </c:v>
                </c:pt>
                <c:pt idx="12">
                  <c:v>Bac+4 / 0 à 2 ans d'expérience </c:v>
                </c:pt>
                <c:pt idx="13">
                  <c:v>Bac+4 / 6 à 8 ans d'expérience </c:v>
                </c:pt>
                <c:pt idx="14">
                  <c:v>Bac+4 / plus de 10 ans d'expérience </c:v>
                </c:pt>
                <c:pt idx="15">
                  <c:v>Bac+5 / 0 à 2 ans d'expérience </c:v>
                </c:pt>
                <c:pt idx="16">
                  <c:v>Bac+5 / 2 à 4 ans d'expérience </c:v>
                </c:pt>
                <c:pt idx="17">
                  <c:v>Bac+5 / 4 à 6 ans d'expérience </c:v>
                </c:pt>
                <c:pt idx="18">
                  <c:v>Bac+5 / 6 à 8 ans d'expérience </c:v>
                </c:pt>
                <c:pt idx="19">
                  <c:v>Bac+5 / 8 à 10 ans d'expérience </c:v>
                </c:pt>
                <c:pt idx="20">
                  <c:v>Bac+5 / plus de 10 ans d'expérience </c:v>
                </c:pt>
              </c:strCache>
            </c:strRef>
          </c:cat>
          <c:val>
            <c:numRef>
              <c:f>Feuil1!$F$2:$F$22</c:f>
              <c:numCache>
                <c:formatCode>General</c:formatCode>
                <c:ptCount val="21"/>
                <c:pt idx="4" formatCode="0%">
                  <c:v>0.2</c:v>
                </c:pt>
                <c:pt idx="7" formatCode="0%">
                  <c:v>0.25</c:v>
                </c:pt>
                <c:pt idx="9" formatCode="0%">
                  <c:v>0.25</c:v>
                </c:pt>
                <c:pt idx="11" formatCode="0%">
                  <c:v>0.15</c:v>
                </c:pt>
                <c:pt idx="14" formatCode="0%">
                  <c:v>0.33</c:v>
                </c:pt>
                <c:pt idx="15" formatCode="0%">
                  <c:v>0.21</c:v>
                </c:pt>
                <c:pt idx="16" formatCode="0%">
                  <c:v>0.31</c:v>
                </c:pt>
                <c:pt idx="17" formatCode="0%">
                  <c:v>0.18</c:v>
                </c:pt>
                <c:pt idx="18" formatCode="0%">
                  <c:v>0.35</c:v>
                </c:pt>
                <c:pt idx="19" formatCode="0%">
                  <c:v>7.0000000000000007E-2</c:v>
                </c:pt>
                <c:pt idx="20" formatCode="0%">
                  <c:v>0.04</c:v>
                </c:pt>
              </c:numCache>
            </c:numRef>
          </c:val>
        </c:ser>
        <c:ser>
          <c:idx val="5"/>
          <c:order val="5"/>
          <c:tx>
            <c:strRef>
              <c:f>Feuil1!$G$1</c:f>
              <c:strCache>
                <c:ptCount val="1"/>
                <c:pt idx="0">
                  <c:v>Entre 15000 Dhs et 20000 Dhs</c:v>
                </c:pt>
              </c:strCache>
            </c:strRef>
          </c:tx>
          <c:invertIfNegative val="0"/>
          <c:dLbls>
            <c:spPr>
              <a:noFill/>
              <a:ln>
                <a:noFill/>
              </a:ln>
              <a:effectLst/>
            </c:spPr>
            <c:txPr>
              <a:bodyPr/>
              <a:lstStyle/>
              <a:p>
                <a:pPr>
                  <a:defRPr sz="1600"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Feuil1!$A$2:$A$22</c:f>
              <c:strCache>
                <c:ptCount val="21"/>
                <c:pt idx="0">
                  <c:v>Bac+2 / 0 à 2 ans d'expérience </c:v>
                </c:pt>
                <c:pt idx="1">
                  <c:v>Bac+2 / 2 à 4 ans d'expérience </c:v>
                </c:pt>
                <c:pt idx="2">
                  <c:v>Bac+2 / 4 à 6 ans d'expérience </c:v>
                </c:pt>
                <c:pt idx="3">
                  <c:v>Bac+2 / 6 à 8 ans d'expérience </c:v>
                </c:pt>
                <c:pt idx="4">
                  <c:v>Bac+2 / 8 à 10 ans d'expérience </c:v>
                </c:pt>
                <c:pt idx="5">
                  <c:v>Bac+2 / plus de 10 ans d'expérience </c:v>
                </c:pt>
                <c:pt idx="6">
                  <c:v>Bac+3 / 0 à 2 ans d'expérience </c:v>
                </c:pt>
                <c:pt idx="7">
                  <c:v>Bac+3 / 2 à 4 ans d'expérience </c:v>
                </c:pt>
                <c:pt idx="8">
                  <c:v>Bac+3 / 4 à 6 ans d'expérience </c:v>
                </c:pt>
                <c:pt idx="9">
                  <c:v>Bac+3 / 6 à 8 ans d'expérience </c:v>
                </c:pt>
                <c:pt idx="10">
                  <c:v>Bac+3 / 8 à 10 ans d'expérience </c:v>
                </c:pt>
                <c:pt idx="11">
                  <c:v>Bac+3 / plus de 10 ans d'expérience </c:v>
                </c:pt>
                <c:pt idx="12">
                  <c:v>Bac+4 / 0 à 2 ans d'expérience </c:v>
                </c:pt>
                <c:pt idx="13">
                  <c:v>Bac+4 / 6 à 8 ans d'expérience </c:v>
                </c:pt>
                <c:pt idx="14">
                  <c:v>Bac+4 / plus de 10 ans d'expérience </c:v>
                </c:pt>
                <c:pt idx="15">
                  <c:v>Bac+5 / 0 à 2 ans d'expérience </c:v>
                </c:pt>
                <c:pt idx="16">
                  <c:v>Bac+5 / 2 à 4 ans d'expérience </c:v>
                </c:pt>
                <c:pt idx="17">
                  <c:v>Bac+5 / 4 à 6 ans d'expérience </c:v>
                </c:pt>
                <c:pt idx="18">
                  <c:v>Bac+5 / 6 à 8 ans d'expérience </c:v>
                </c:pt>
                <c:pt idx="19">
                  <c:v>Bac+5 / 8 à 10 ans d'expérience </c:v>
                </c:pt>
                <c:pt idx="20">
                  <c:v>Bac+5 / plus de 10 ans d'expérience </c:v>
                </c:pt>
              </c:strCache>
            </c:strRef>
          </c:cat>
          <c:val>
            <c:numRef>
              <c:f>Feuil1!$G$2:$G$22</c:f>
              <c:numCache>
                <c:formatCode>General</c:formatCode>
                <c:ptCount val="21"/>
                <c:pt idx="3" formatCode="0%">
                  <c:v>0.5</c:v>
                </c:pt>
                <c:pt idx="4" formatCode="0%">
                  <c:v>0.2</c:v>
                </c:pt>
                <c:pt idx="9" formatCode="0%">
                  <c:v>0.25</c:v>
                </c:pt>
                <c:pt idx="11" formatCode="0%">
                  <c:v>0.14000000000000001</c:v>
                </c:pt>
                <c:pt idx="14" formatCode="0%">
                  <c:v>0.5</c:v>
                </c:pt>
                <c:pt idx="17" formatCode="0%">
                  <c:v>0.12</c:v>
                </c:pt>
                <c:pt idx="18" formatCode="0%">
                  <c:v>0.43</c:v>
                </c:pt>
                <c:pt idx="19" formatCode="0%">
                  <c:v>0.33</c:v>
                </c:pt>
                <c:pt idx="20" formatCode="0%">
                  <c:v>0.31</c:v>
                </c:pt>
              </c:numCache>
            </c:numRef>
          </c:val>
        </c:ser>
        <c:ser>
          <c:idx val="6"/>
          <c:order val="6"/>
          <c:tx>
            <c:strRef>
              <c:f>Feuil1!$H$1</c:f>
              <c:strCache>
                <c:ptCount val="1"/>
                <c:pt idx="0">
                  <c:v>Entre 20000 Dhs et 25000 Dhs</c:v>
                </c:pt>
              </c:strCache>
            </c:strRef>
          </c:tx>
          <c:invertIfNegative val="0"/>
          <c:dLbls>
            <c:spPr>
              <a:noFill/>
              <a:ln>
                <a:noFill/>
              </a:ln>
              <a:effectLst/>
            </c:spPr>
            <c:txPr>
              <a:bodyPr/>
              <a:lstStyle/>
              <a:p>
                <a:pPr>
                  <a:defRPr sz="1600"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Feuil1!$A$2:$A$22</c:f>
              <c:strCache>
                <c:ptCount val="21"/>
                <c:pt idx="0">
                  <c:v>Bac+2 / 0 à 2 ans d'expérience </c:v>
                </c:pt>
                <c:pt idx="1">
                  <c:v>Bac+2 / 2 à 4 ans d'expérience </c:v>
                </c:pt>
                <c:pt idx="2">
                  <c:v>Bac+2 / 4 à 6 ans d'expérience </c:v>
                </c:pt>
                <c:pt idx="3">
                  <c:v>Bac+2 / 6 à 8 ans d'expérience </c:v>
                </c:pt>
                <c:pt idx="4">
                  <c:v>Bac+2 / 8 à 10 ans d'expérience </c:v>
                </c:pt>
                <c:pt idx="5">
                  <c:v>Bac+2 / plus de 10 ans d'expérience </c:v>
                </c:pt>
                <c:pt idx="6">
                  <c:v>Bac+3 / 0 à 2 ans d'expérience </c:v>
                </c:pt>
                <c:pt idx="7">
                  <c:v>Bac+3 / 2 à 4 ans d'expérience </c:v>
                </c:pt>
                <c:pt idx="8">
                  <c:v>Bac+3 / 4 à 6 ans d'expérience </c:v>
                </c:pt>
                <c:pt idx="9">
                  <c:v>Bac+3 / 6 à 8 ans d'expérience </c:v>
                </c:pt>
                <c:pt idx="10">
                  <c:v>Bac+3 / 8 à 10 ans d'expérience </c:v>
                </c:pt>
                <c:pt idx="11">
                  <c:v>Bac+3 / plus de 10 ans d'expérience </c:v>
                </c:pt>
                <c:pt idx="12">
                  <c:v>Bac+4 / 0 à 2 ans d'expérience </c:v>
                </c:pt>
                <c:pt idx="13">
                  <c:v>Bac+4 / 6 à 8 ans d'expérience </c:v>
                </c:pt>
                <c:pt idx="14">
                  <c:v>Bac+4 / plus de 10 ans d'expérience </c:v>
                </c:pt>
                <c:pt idx="15">
                  <c:v>Bac+5 / 0 à 2 ans d'expérience </c:v>
                </c:pt>
                <c:pt idx="16">
                  <c:v>Bac+5 / 2 à 4 ans d'expérience </c:v>
                </c:pt>
                <c:pt idx="17">
                  <c:v>Bac+5 / 4 à 6 ans d'expérience </c:v>
                </c:pt>
                <c:pt idx="18">
                  <c:v>Bac+5 / 6 à 8 ans d'expérience </c:v>
                </c:pt>
                <c:pt idx="19">
                  <c:v>Bac+5 / 8 à 10 ans d'expérience </c:v>
                </c:pt>
                <c:pt idx="20">
                  <c:v>Bac+5 / plus de 10 ans d'expérience </c:v>
                </c:pt>
              </c:strCache>
            </c:strRef>
          </c:cat>
          <c:val>
            <c:numRef>
              <c:f>Feuil1!$H$2:$H$22</c:f>
              <c:numCache>
                <c:formatCode>General</c:formatCode>
                <c:ptCount val="21"/>
                <c:pt idx="15" formatCode="0%">
                  <c:v>0.03</c:v>
                </c:pt>
                <c:pt idx="16" formatCode="0%">
                  <c:v>0.04</c:v>
                </c:pt>
                <c:pt idx="18" formatCode="0%">
                  <c:v>0.05</c:v>
                </c:pt>
                <c:pt idx="19" formatCode="0%">
                  <c:v>7.0000000000000007E-2</c:v>
                </c:pt>
                <c:pt idx="20" formatCode="0%">
                  <c:v>0.23</c:v>
                </c:pt>
              </c:numCache>
            </c:numRef>
          </c:val>
        </c:ser>
        <c:ser>
          <c:idx val="7"/>
          <c:order val="7"/>
          <c:tx>
            <c:strRef>
              <c:f>Feuil1!$I$1</c:f>
              <c:strCache>
                <c:ptCount val="1"/>
                <c:pt idx="0">
                  <c:v>Entre 25000 Dhs et 30000 Dhs</c:v>
                </c:pt>
              </c:strCache>
            </c:strRef>
          </c:tx>
          <c:invertIfNegative val="0"/>
          <c:dLbls>
            <c:spPr>
              <a:noFill/>
              <a:ln>
                <a:noFill/>
              </a:ln>
              <a:effectLst/>
            </c:spPr>
            <c:txPr>
              <a:bodyPr/>
              <a:lstStyle/>
              <a:p>
                <a:pPr>
                  <a:defRPr sz="1600"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Feuil1!$A$2:$A$22</c:f>
              <c:strCache>
                <c:ptCount val="21"/>
                <c:pt idx="0">
                  <c:v>Bac+2 / 0 à 2 ans d'expérience </c:v>
                </c:pt>
                <c:pt idx="1">
                  <c:v>Bac+2 / 2 à 4 ans d'expérience </c:v>
                </c:pt>
                <c:pt idx="2">
                  <c:v>Bac+2 / 4 à 6 ans d'expérience </c:v>
                </c:pt>
                <c:pt idx="3">
                  <c:v>Bac+2 / 6 à 8 ans d'expérience </c:v>
                </c:pt>
                <c:pt idx="4">
                  <c:v>Bac+2 / 8 à 10 ans d'expérience </c:v>
                </c:pt>
                <c:pt idx="5">
                  <c:v>Bac+2 / plus de 10 ans d'expérience </c:v>
                </c:pt>
                <c:pt idx="6">
                  <c:v>Bac+3 / 0 à 2 ans d'expérience </c:v>
                </c:pt>
                <c:pt idx="7">
                  <c:v>Bac+3 / 2 à 4 ans d'expérience </c:v>
                </c:pt>
                <c:pt idx="8">
                  <c:v>Bac+3 / 4 à 6 ans d'expérience </c:v>
                </c:pt>
                <c:pt idx="9">
                  <c:v>Bac+3 / 6 à 8 ans d'expérience </c:v>
                </c:pt>
                <c:pt idx="10">
                  <c:v>Bac+3 / 8 à 10 ans d'expérience </c:v>
                </c:pt>
                <c:pt idx="11">
                  <c:v>Bac+3 / plus de 10 ans d'expérience </c:v>
                </c:pt>
                <c:pt idx="12">
                  <c:v>Bac+4 / 0 à 2 ans d'expérience </c:v>
                </c:pt>
                <c:pt idx="13">
                  <c:v>Bac+4 / 6 à 8 ans d'expérience </c:v>
                </c:pt>
                <c:pt idx="14">
                  <c:v>Bac+4 / plus de 10 ans d'expérience </c:v>
                </c:pt>
                <c:pt idx="15">
                  <c:v>Bac+5 / 0 à 2 ans d'expérience </c:v>
                </c:pt>
                <c:pt idx="16">
                  <c:v>Bac+5 / 2 à 4 ans d'expérience </c:v>
                </c:pt>
                <c:pt idx="17">
                  <c:v>Bac+5 / 4 à 6 ans d'expérience </c:v>
                </c:pt>
                <c:pt idx="18">
                  <c:v>Bac+5 / 6 à 8 ans d'expérience </c:v>
                </c:pt>
                <c:pt idx="19">
                  <c:v>Bac+5 / 8 à 10 ans d'expérience </c:v>
                </c:pt>
                <c:pt idx="20">
                  <c:v>Bac+5 / plus de 10 ans d'expérience </c:v>
                </c:pt>
              </c:strCache>
            </c:strRef>
          </c:cat>
          <c:val>
            <c:numRef>
              <c:f>Feuil1!$I$2:$I$22</c:f>
              <c:numCache>
                <c:formatCode>General</c:formatCode>
                <c:ptCount val="21"/>
                <c:pt idx="15" formatCode="0%">
                  <c:v>0.03</c:v>
                </c:pt>
                <c:pt idx="16" formatCode="0%">
                  <c:v>0.1</c:v>
                </c:pt>
                <c:pt idx="17" formatCode="0%">
                  <c:v>0.06</c:v>
                </c:pt>
                <c:pt idx="19" formatCode="0%">
                  <c:v>7.0000000000000007E-2</c:v>
                </c:pt>
                <c:pt idx="20" formatCode="0%">
                  <c:v>0.08</c:v>
                </c:pt>
              </c:numCache>
            </c:numRef>
          </c:val>
        </c:ser>
        <c:ser>
          <c:idx val="8"/>
          <c:order val="8"/>
          <c:tx>
            <c:strRef>
              <c:f>Feuil1!$J$1</c:f>
              <c:strCache>
                <c:ptCount val="1"/>
                <c:pt idx="0">
                  <c:v>Entre 30000 Dhs et 40000 Dhs</c:v>
                </c:pt>
              </c:strCache>
            </c:strRef>
          </c:tx>
          <c:invertIfNegative val="0"/>
          <c:dLbls>
            <c:spPr>
              <a:noFill/>
              <a:ln>
                <a:noFill/>
              </a:ln>
              <a:effectLst/>
            </c:spPr>
            <c:txPr>
              <a:bodyPr/>
              <a:lstStyle/>
              <a:p>
                <a:pPr>
                  <a:defRPr sz="1600"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Feuil1!$A$2:$A$22</c:f>
              <c:strCache>
                <c:ptCount val="21"/>
                <c:pt idx="0">
                  <c:v>Bac+2 / 0 à 2 ans d'expérience </c:v>
                </c:pt>
                <c:pt idx="1">
                  <c:v>Bac+2 / 2 à 4 ans d'expérience </c:v>
                </c:pt>
                <c:pt idx="2">
                  <c:v>Bac+2 / 4 à 6 ans d'expérience </c:v>
                </c:pt>
                <c:pt idx="3">
                  <c:v>Bac+2 / 6 à 8 ans d'expérience </c:v>
                </c:pt>
                <c:pt idx="4">
                  <c:v>Bac+2 / 8 à 10 ans d'expérience </c:v>
                </c:pt>
                <c:pt idx="5">
                  <c:v>Bac+2 / plus de 10 ans d'expérience </c:v>
                </c:pt>
                <c:pt idx="6">
                  <c:v>Bac+3 / 0 à 2 ans d'expérience </c:v>
                </c:pt>
                <c:pt idx="7">
                  <c:v>Bac+3 / 2 à 4 ans d'expérience </c:v>
                </c:pt>
                <c:pt idx="8">
                  <c:v>Bac+3 / 4 à 6 ans d'expérience </c:v>
                </c:pt>
                <c:pt idx="9">
                  <c:v>Bac+3 / 6 à 8 ans d'expérience </c:v>
                </c:pt>
                <c:pt idx="10">
                  <c:v>Bac+3 / 8 à 10 ans d'expérience </c:v>
                </c:pt>
                <c:pt idx="11">
                  <c:v>Bac+3 / plus de 10 ans d'expérience </c:v>
                </c:pt>
                <c:pt idx="12">
                  <c:v>Bac+4 / 0 à 2 ans d'expérience </c:v>
                </c:pt>
                <c:pt idx="13">
                  <c:v>Bac+4 / 6 à 8 ans d'expérience </c:v>
                </c:pt>
                <c:pt idx="14">
                  <c:v>Bac+4 / plus de 10 ans d'expérience </c:v>
                </c:pt>
                <c:pt idx="15">
                  <c:v>Bac+5 / 0 à 2 ans d'expérience </c:v>
                </c:pt>
                <c:pt idx="16">
                  <c:v>Bac+5 / 2 à 4 ans d'expérience </c:v>
                </c:pt>
                <c:pt idx="17">
                  <c:v>Bac+5 / 4 à 6 ans d'expérience </c:v>
                </c:pt>
                <c:pt idx="18">
                  <c:v>Bac+5 / 6 à 8 ans d'expérience </c:v>
                </c:pt>
                <c:pt idx="19">
                  <c:v>Bac+5 / 8 à 10 ans d'expérience </c:v>
                </c:pt>
                <c:pt idx="20">
                  <c:v>Bac+5 / plus de 10 ans d'expérience </c:v>
                </c:pt>
              </c:strCache>
            </c:strRef>
          </c:cat>
          <c:val>
            <c:numRef>
              <c:f>Feuil1!$J$2:$J$22</c:f>
              <c:numCache>
                <c:formatCode>General</c:formatCode>
                <c:ptCount val="21"/>
                <c:pt idx="5" formatCode="0%">
                  <c:v>0.14000000000000001</c:v>
                </c:pt>
                <c:pt idx="17" formatCode="0%">
                  <c:v>0.06</c:v>
                </c:pt>
                <c:pt idx="18" formatCode="0%">
                  <c:v>0.05</c:v>
                </c:pt>
                <c:pt idx="19" formatCode="0%">
                  <c:v>7.0000000000000007E-2</c:v>
                </c:pt>
                <c:pt idx="20" formatCode="0%">
                  <c:v>0.19</c:v>
                </c:pt>
              </c:numCache>
            </c:numRef>
          </c:val>
        </c:ser>
        <c:ser>
          <c:idx val="9"/>
          <c:order val="9"/>
          <c:tx>
            <c:strRef>
              <c:f>Feuil1!$K$1</c:f>
              <c:strCache>
                <c:ptCount val="1"/>
                <c:pt idx="0">
                  <c:v>Plus de 40000</c:v>
                </c:pt>
              </c:strCache>
            </c:strRef>
          </c:tx>
          <c:invertIfNegative val="0"/>
          <c:dLbls>
            <c:spPr>
              <a:noFill/>
              <a:ln>
                <a:noFill/>
              </a:ln>
              <a:effectLst/>
            </c:spPr>
            <c:txPr>
              <a:bodyPr/>
              <a:lstStyle/>
              <a:p>
                <a:pPr>
                  <a:defRPr sz="1600"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Feuil1!$A$2:$A$22</c:f>
              <c:strCache>
                <c:ptCount val="21"/>
                <c:pt idx="0">
                  <c:v>Bac+2 / 0 à 2 ans d'expérience </c:v>
                </c:pt>
                <c:pt idx="1">
                  <c:v>Bac+2 / 2 à 4 ans d'expérience </c:v>
                </c:pt>
                <c:pt idx="2">
                  <c:v>Bac+2 / 4 à 6 ans d'expérience </c:v>
                </c:pt>
                <c:pt idx="3">
                  <c:v>Bac+2 / 6 à 8 ans d'expérience </c:v>
                </c:pt>
                <c:pt idx="4">
                  <c:v>Bac+2 / 8 à 10 ans d'expérience </c:v>
                </c:pt>
                <c:pt idx="5">
                  <c:v>Bac+2 / plus de 10 ans d'expérience </c:v>
                </c:pt>
                <c:pt idx="6">
                  <c:v>Bac+3 / 0 à 2 ans d'expérience </c:v>
                </c:pt>
                <c:pt idx="7">
                  <c:v>Bac+3 / 2 à 4 ans d'expérience </c:v>
                </c:pt>
                <c:pt idx="8">
                  <c:v>Bac+3 / 4 à 6 ans d'expérience </c:v>
                </c:pt>
                <c:pt idx="9">
                  <c:v>Bac+3 / 6 à 8 ans d'expérience </c:v>
                </c:pt>
                <c:pt idx="10">
                  <c:v>Bac+3 / 8 à 10 ans d'expérience </c:v>
                </c:pt>
                <c:pt idx="11">
                  <c:v>Bac+3 / plus de 10 ans d'expérience </c:v>
                </c:pt>
                <c:pt idx="12">
                  <c:v>Bac+4 / 0 à 2 ans d'expérience </c:v>
                </c:pt>
                <c:pt idx="13">
                  <c:v>Bac+4 / 6 à 8 ans d'expérience </c:v>
                </c:pt>
                <c:pt idx="14">
                  <c:v>Bac+4 / plus de 10 ans d'expérience </c:v>
                </c:pt>
                <c:pt idx="15">
                  <c:v>Bac+5 / 0 à 2 ans d'expérience </c:v>
                </c:pt>
                <c:pt idx="16">
                  <c:v>Bac+5 / 2 à 4 ans d'expérience </c:v>
                </c:pt>
                <c:pt idx="17">
                  <c:v>Bac+5 / 4 à 6 ans d'expérience </c:v>
                </c:pt>
                <c:pt idx="18">
                  <c:v>Bac+5 / 6 à 8 ans d'expérience </c:v>
                </c:pt>
                <c:pt idx="19">
                  <c:v>Bac+5 / 8 à 10 ans d'expérience </c:v>
                </c:pt>
                <c:pt idx="20">
                  <c:v>Bac+5 / plus de 10 ans d'expérience </c:v>
                </c:pt>
              </c:strCache>
            </c:strRef>
          </c:cat>
          <c:val>
            <c:numRef>
              <c:f>Feuil1!$K$2:$K$22</c:f>
              <c:numCache>
                <c:formatCode>General</c:formatCode>
                <c:ptCount val="21"/>
                <c:pt idx="6" formatCode="0%">
                  <c:v>0.09</c:v>
                </c:pt>
                <c:pt idx="11" formatCode="0%">
                  <c:v>0.14000000000000001</c:v>
                </c:pt>
                <c:pt idx="14" formatCode="0%">
                  <c:v>0.17</c:v>
                </c:pt>
                <c:pt idx="15" formatCode="0%">
                  <c:v>0.02</c:v>
                </c:pt>
                <c:pt idx="17" formatCode="0%">
                  <c:v>0.04</c:v>
                </c:pt>
                <c:pt idx="19" formatCode="0%">
                  <c:v>0.13</c:v>
                </c:pt>
                <c:pt idx="20" formatCode="0%">
                  <c:v>0.15</c:v>
                </c:pt>
              </c:numCache>
            </c:numRef>
          </c:val>
        </c:ser>
        <c:dLbls>
          <c:showLegendKey val="0"/>
          <c:showVal val="1"/>
          <c:showCatName val="0"/>
          <c:showSerName val="0"/>
          <c:showPercent val="0"/>
          <c:showBubbleSize val="0"/>
        </c:dLbls>
        <c:gapWidth val="95"/>
        <c:overlap val="100"/>
        <c:axId val="1689310240"/>
        <c:axId val="1689310784"/>
      </c:barChart>
      <c:catAx>
        <c:axId val="1689310240"/>
        <c:scaling>
          <c:orientation val="minMax"/>
        </c:scaling>
        <c:delete val="0"/>
        <c:axPos val="b"/>
        <c:numFmt formatCode="General" sourceLinked="0"/>
        <c:majorTickMark val="none"/>
        <c:minorTickMark val="none"/>
        <c:tickLblPos val="nextTo"/>
        <c:txPr>
          <a:bodyPr/>
          <a:lstStyle/>
          <a:p>
            <a:pPr>
              <a:defRPr sz="1050"/>
            </a:pPr>
            <a:endParaRPr lang="fr-FR"/>
          </a:p>
        </c:txPr>
        <c:crossAx val="1689310784"/>
        <c:crosses val="autoZero"/>
        <c:auto val="1"/>
        <c:lblAlgn val="ctr"/>
        <c:lblOffset val="100"/>
        <c:noMultiLvlLbl val="0"/>
      </c:catAx>
      <c:valAx>
        <c:axId val="1689310784"/>
        <c:scaling>
          <c:orientation val="minMax"/>
        </c:scaling>
        <c:delete val="1"/>
        <c:axPos val="l"/>
        <c:numFmt formatCode="0%" sourceLinked="1"/>
        <c:majorTickMark val="out"/>
        <c:minorTickMark val="none"/>
        <c:tickLblPos val="none"/>
        <c:crossAx val="1689310240"/>
        <c:crosses val="autoZero"/>
        <c:crossBetween val="between"/>
      </c:valAx>
    </c:plotArea>
    <c:legend>
      <c:legendPos val="t"/>
      <c:layout>
        <c:manualLayout>
          <c:xMode val="edge"/>
          <c:yMode val="edge"/>
          <c:x val="0"/>
          <c:y val="1.9933685181188578E-2"/>
          <c:w val="0.99890551181102349"/>
          <c:h val="9.161254880417509E-2"/>
        </c:manualLayout>
      </c:layout>
      <c:overlay val="0"/>
      <c:txPr>
        <a:bodyPr/>
        <a:lstStyle/>
        <a:p>
          <a:pPr>
            <a:defRPr sz="800" b="1"/>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61E-2"/>
          <c:y val="0.15263902301453686"/>
          <c:w val="0.96944444444444466"/>
          <c:h val="0.68977618939775898"/>
        </c:manualLayout>
      </c:layout>
      <c:barChart>
        <c:barDir val="col"/>
        <c:grouping val="clustered"/>
        <c:varyColors val="0"/>
        <c:ser>
          <c:idx val="0"/>
          <c:order val="0"/>
          <c:tx>
            <c:strRef>
              <c:f>Feuil1!$B$1</c:f>
              <c:strCache>
                <c:ptCount val="1"/>
                <c:pt idx="0">
                  <c:v>Moins de 4000 dhs</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Formation initiale en école/université marocaine</c:v>
                </c:pt>
                <c:pt idx="1">
                  <c:v>Formation initiale en école/université étrangère</c:v>
                </c:pt>
                <c:pt idx="2">
                  <c:v>Formation initiale en école/université comprenant une partie de la formation à l'étranger</c:v>
                </c:pt>
                <c:pt idx="3">
                  <c:v>Double diplômation au Maroc</c:v>
                </c:pt>
              </c:strCache>
            </c:strRef>
          </c:cat>
          <c:val>
            <c:numRef>
              <c:f>Feuil1!$B$2:$B$5</c:f>
              <c:numCache>
                <c:formatCode>0%</c:formatCode>
                <c:ptCount val="4"/>
                <c:pt idx="0">
                  <c:v>0.11</c:v>
                </c:pt>
                <c:pt idx="1">
                  <c:v>8.0000000000000043E-2</c:v>
                </c:pt>
                <c:pt idx="2">
                  <c:v>6.0000000000000026E-2</c:v>
                </c:pt>
                <c:pt idx="3">
                  <c:v>0.13</c:v>
                </c:pt>
              </c:numCache>
            </c:numRef>
          </c:val>
        </c:ser>
        <c:ser>
          <c:idx val="1"/>
          <c:order val="1"/>
          <c:tx>
            <c:strRef>
              <c:f>Feuil1!$C$1</c:f>
              <c:strCache>
                <c:ptCount val="1"/>
                <c:pt idx="0">
                  <c:v>Entre 4000 Dhs et 6000 Dhs</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Formation initiale en école/université marocaine</c:v>
                </c:pt>
                <c:pt idx="1">
                  <c:v>Formation initiale en école/université étrangère</c:v>
                </c:pt>
                <c:pt idx="2">
                  <c:v>Formation initiale en école/université comprenant une partie de la formation à l'étranger</c:v>
                </c:pt>
                <c:pt idx="3">
                  <c:v>Double diplômation au Maroc</c:v>
                </c:pt>
              </c:strCache>
            </c:strRef>
          </c:cat>
          <c:val>
            <c:numRef>
              <c:f>Feuil1!$C$2:$C$5</c:f>
              <c:numCache>
                <c:formatCode>0%</c:formatCode>
                <c:ptCount val="4"/>
                <c:pt idx="0">
                  <c:v>0.16</c:v>
                </c:pt>
                <c:pt idx="1">
                  <c:v>0.24000000000000007</c:v>
                </c:pt>
                <c:pt idx="2">
                  <c:v>0.24000000000000007</c:v>
                </c:pt>
                <c:pt idx="3">
                  <c:v>0.30000000000000016</c:v>
                </c:pt>
              </c:numCache>
            </c:numRef>
          </c:val>
        </c:ser>
        <c:ser>
          <c:idx val="2"/>
          <c:order val="2"/>
          <c:tx>
            <c:strRef>
              <c:f>Feuil1!$D$1</c:f>
              <c:strCache>
                <c:ptCount val="1"/>
                <c:pt idx="0">
                  <c:v>Entre 6000 Dhs et 8000 Dhs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Formation initiale en école/université marocaine</c:v>
                </c:pt>
                <c:pt idx="1">
                  <c:v>Formation initiale en école/université étrangère</c:v>
                </c:pt>
                <c:pt idx="2">
                  <c:v>Formation initiale en école/université comprenant une partie de la formation à l'étranger</c:v>
                </c:pt>
                <c:pt idx="3">
                  <c:v>Double diplômation au Maroc</c:v>
                </c:pt>
              </c:strCache>
            </c:strRef>
          </c:cat>
          <c:val>
            <c:numRef>
              <c:f>Feuil1!$D$2:$D$5</c:f>
              <c:numCache>
                <c:formatCode>0%</c:formatCode>
                <c:ptCount val="4"/>
                <c:pt idx="0">
                  <c:v>0.18000000000000008</c:v>
                </c:pt>
                <c:pt idx="1">
                  <c:v>0.12000000000000002</c:v>
                </c:pt>
                <c:pt idx="2">
                  <c:v>0.12000000000000002</c:v>
                </c:pt>
                <c:pt idx="3">
                  <c:v>3.0000000000000002E-2</c:v>
                </c:pt>
              </c:numCache>
            </c:numRef>
          </c:val>
        </c:ser>
        <c:ser>
          <c:idx val="3"/>
          <c:order val="3"/>
          <c:tx>
            <c:strRef>
              <c:f>Feuil1!$E$1</c:f>
              <c:strCache>
                <c:ptCount val="1"/>
                <c:pt idx="0">
                  <c:v>Entre 8000 Dhs et 10000 Dhs</c:v>
                </c:pt>
              </c:strCache>
            </c:strRef>
          </c:tx>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Formation initiale en école/université marocaine</c:v>
                </c:pt>
                <c:pt idx="1">
                  <c:v>Formation initiale en école/université étrangère</c:v>
                </c:pt>
                <c:pt idx="2">
                  <c:v>Formation initiale en école/université comprenant une partie de la formation à l'étranger</c:v>
                </c:pt>
                <c:pt idx="3">
                  <c:v>Double diplômation au Maroc</c:v>
                </c:pt>
              </c:strCache>
            </c:strRef>
          </c:cat>
          <c:val>
            <c:numRef>
              <c:f>Feuil1!$E$2:$E$5</c:f>
              <c:numCache>
                <c:formatCode>0%</c:formatCode>
                <c:ptCount val="4"/>
                <c:pt idx="0">
                  <c:v>0.15000000000000008</c:v>
                </c:pt>
                <c:pt idx="1">
                  <c:v>8.0000000000000043E-2</c:v>
                </c:pt>
                <c:pt idx="2">
                  <c:v>0</c:v>
                </c:pt>
                <c:pt idx="3">
                  <c:v>0.05</c:v>
                </c:pt>
              </c:numCache>
            </c:numRef>
          </c:val>
        </c:ser>
        <c:ser>
          <c:idx val="4"/>
          <c:order val="4"/>
          <c:tx>
            <c:strRef>
              <c:f>Feuil1!$F$1</c:f>
              <c:strCache>
                <c:ptCount val="1"/>
                <c:pt idx="0">
                  <c:v>Entre 10000 Dhs et 15000 Dhs</c:v>
                </c:pt>
              </c:strCache>
            </c:strRef>
          </c:tx>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Formation initiale en école/université marocaine</c:v>
                </c:pt>
                <c:pt idx="1">
                  <c:v>Formation initiale en école/université étrangère</c:v>
                </c:pt>
                <c:pt idx="2">
                  <c:v>Formation initiale en école/université comprenant une partie de la formation à l'étranger</c:v>
                </c:pt>
                <c:pt idx="3">
                  <c:v>Double diplômation au Maroc</c:v>
                </c:pt>
              </c:strCache>
            </c:strRef>
          </c:cat>
          <c:val>
            <c:numRef>
              <c:f>Feuil1!$F$2:$F$5</c:f>
              <c:numCache>
                <c:formatCode>0%</c:formatCode>
                <c:ptCount val="4"/>
                <c:pt idx="0">
                  <c:v>0.17</c:v>
                </c:pt>
                <c:pt idx="1">
                  <c:v>0</c:v>
                </c:pt>
                <c:pt idx="2">
                  <c:v>6.0000000000000026E-2</c:v>
                </c:pt>
                <c:pt idx="3">
                  <c:v>0.24000000000000007</c:v>
                </c:pt>
              </c:numCache>
            </c:numRef>
          </c:val>
        </c:ser>
        <c:ser>
          <c:idx val="5"/>
          <c:order val="5"/>
          <c:tx>
            <c:strRef>
              <c:f>Feuil1!$G$1</c:f>
              <c:strCache>
                <c:ptCount val="1"/>
                <c:pt idx="0">
                  <c:v>Entre 15000 Dhs et 20000 Dhs</c:v>
                </c:pt>
              </c:strCache>
            </c:strRef>
          </c:tx>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Formation initiale en école/université marocaine</c:v>
                </c:pt>
                <c:pt idx="1">
                  <c:v>Formation initiale en école/université étrangère</c:v>
                </c:pt>
                <c:pt idx="2">
                  <c:v>Formation initiale en école/université comprenant une partie de la formation à l'étranger</c:v>
                </c:pt>
                <c:pt idx="3">
                  <c:v>Double diplômation au Maroc</c:v>
                </c:pt>
              </c:strCache>
            </c:strRef>
          </c:cat>
          <c:val>
            <c:numRef>
              <c:f>Feuil1!$G$2:$G$5</c:f>
              <c:numCache>
                <c:formatCode>0%</c:formatCode>
                <c:ptCount val="4"/>
                <c:pt idx="0">
                  <c:v>0.1</c:v>
                </c:pt>
                <c:pt idx="1">
                  <c:v>0.12000000000000002</c:v>
                </c:pt>
                <c:pt idx="2">
                  <c:v>0.24000000000000007</c:v>
                </c:pt>
                <c:pt idx="3">
                  <c:v>0.13</c:v>
                </c:pt>
              </c:numCache>
            </c:numRef>
          </c:val>
        </c:ser>
        <c:ser>
          <c:idx val="6"/>
          <c:order val="6"/>
          <c:tx>
            <c:strRef>
              <c:f>Feuil1!$H$1</c:f>
              <c:strCache>
                <c:ptCount val="1"/>
                <c:pt idx="0">
                  <c:v>Entre 20000 Dhs et 25000 Dhs</c:v>
                </c:pt>
              </c:strCache>
            </c:strRef>
          </c:tx>
          <c:spPr>
            <a:gradFill rotWithShape="1">
              <a:gsLst>
                <a:gs pos="0">
                  <a:schemeClr val="accent6">
                    <a:lumMod val="80000"/>
                    <a:lumOff val="20000"/>
                    <a:shade val="51000"/>
                    <a:satMod val="130000"/>
                  </a:schemeClr>
                </a:gs>
                <a:gs pos="80000">
                  <a:schemeClr val="accent6">
                    <a:lumMod val="80000"/>
                    <a:lumOff val="20000"/>
                    <a:shade val="93000"/>
                    <a:satMod val="130000"/>
                  </a:schemeClr>
                </a:gs>
                <a:gs pos="100000">
                  <a:schemeClr val="accent6">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Formation initiale en école/université marocaine</c:v>
                </c:pt>
                <c:pt idx="1">
                  <c:v>Formation initiale en école/université étrangère</c:v>
                </c:pt>
                <c:pt idx="2">
                  <c:v>Formation initiale en école/université comprenant une partie de la formation à l'étranger</c:v>
                </c:pt>
                <c:pt idx="3">
                  <c:v>Double diplômation au Maroc</c:v>
                </c:pt>
              </c:strCache>
            </c:strRef>
          </c:cat>
          <c:val>
            <c:numRef>
              <c:f>Feuil1!$H$2:$H$5</c:f>
              <c:numCache>
                <c:formatCode>0%</c:formatCode>
                <c:ptCount val="4"/>
                <c:pt idx="0">
                  <c:v>4.0000000000000022E-2</c:v>
                </c:pt>
                <c:pt idx="1">
                  <c:v>4.0000000000000022E-2</c:v>
                </c:pt>
                <c:pt idx="2">
                  <c:v>6.0000000000000026E-2</c:v>
                </c:pt>
                <c:pt idx="3">
                  <c:v>3.0000000000000002E-2</c:v>
                </c:pt>
              </c:numCache>
            </c:numRef>
          </c:val>
        </c:ser>
        <c:ser>
          <c:idx val="7"/>
          <c:order val="7"/>
          <c:tx>
            <c:strRef>
              <c:f>Feuil1!$I$1</c:f>
              <c:strCache>
                <c:ptCount val="1"/>
                <c:pt idx="0">
                  <c:v>Entre 25000 Dhs et 30000 Dhs</c:v>
                </c:pt>
              </c:strCache>
            </c:strRef>
          </c:tx>
          <c:spPr>
            <a:gradFill rotWithShape="1">
              <a:gsLst>
                <a:gs pos="0">
                  <a:schemeClr val="accent5">
                    <a:lumMod val="80000"/>
                    <a:lumOff val="20000"/>
                    <a:shade val="51000"/>
                    <a:satMod val="130000"/>
                  </a:schemeClr>
                </a:gs>
                <a:gs pos="80000">
                  <a:schemeClr val="accent5">
                    <a:lumMod val="80000"/>
                    <a:lumOff val="20000"/>
                    <a:shade val="93000"/>
                    <a:satMod val="130000"/>
                  </a:schemeClr>
                </a:gs>
                <a:gs pos="100000">
                  <a:schemeClr val="accent5">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Formation initiale en école/université marocaine</c:v>
                </c:pt>
                <c:pt idx="1">
                  <c:v>Formation initiale en école/université étrangère</c:v>
                </c:pt>
                <c:pt idx="2">
                  <c:v>Formation initiale en école/université comprenant une partie de la formation à l'étranger</c:v>
                </c:pt>
                <c:pt idx="3">
                  <c:v>Double diplômation au Maroc</c:v>
                </c:pt>
              </c:strCache>
            </c:strRef>
          </c:cat>
          <c:val>
            <c:numRef>
              <c:f>Feuil1!$I$2:$I$5</c:f>
              <c:numCache>
                <c:formatCode>0%</c:formatCode>
                <c:ptCount val="4"/>
                <c:pt idx="0">
                  <c:v>4.0000000000000022E-2</c:v>
                </c:pt>
                <c:pt idx="1">
                  <c:v>8.0000000000000043E-2</c:v>
                </c:pt>
                <c:pt idx="2">
                  <c:v>6.0000000000000026E-2</c:v>
                </c:pt>
                <c:pt idx="3">
                  <c:v>0</c:v>
                </c:pt>
              </c:numCache>
            </c:numRef>
          </c:val>
        </c:ser>
        <c:ser>
          <c:idx val="8"/>
          <c:order val="8"/>
          <c:tx>
            <c:strRef>
              <c:f>Feuil1!$J$1</c:f>
              <c:strCache>
                <c:ptCount val="1"/>
                <c:pt idx="0">
                  <c:v>Entre 30000 Dhs et 40000 Dhs</c:v>
                </c:pt>
              </c:strCache>
            </c:strRef>
          </c:tx>
          <c:spPr>
            <a:gradFill rotWithShape="1">
              <a:gsLst>
                <a:gs pos="0">
                  <a:schemeClr val="accent4">
                    <a:lumMod val="80000"/>
                    <a:lumOff val="20000"/>
                    <a:shade val="51000"/>
                    <a:satMod val="130000"/>
                  </a:schemeClr>
                </a:gs>
                <a:gs pos="80000">
                  <a:schemeClr val="accent4">
                    <a:lumMod val="80000"/>
                    <a:lumOff val="20000"/>
                    <a:shade val="93000"/>
                    <a:satMod val="130000"/>
                  </a:schemeClr>
                </a:gs>
                <a:gs pos="100000">
                  <a:schemeClr val="accent4">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Formation initiale en école/université marocaine</c:v>
                </c:pt>
                <c:pt idx="1">
                  <c:v>Formation initiale en école/université étrangère</c:v>
                </c:pt>
                <c:pt idx="2">
                  <c:v>Formation initiale en école/université comprenant une partie de la formation à l'étranger</c:v>
                </c:pt>
                <c:pt idx="3">
                  <c:v>Double diplômation au Maroc</c:v>
                </c:pt>
              </c:strCache>
            </c:strRef>
          </c:cat>
          <c:val>
            <c:numRef>
              <c:f>Feuil1!$J$2:$J$5</c:f>
              <c:numCache>
                <c:formatCode>0%</c:formatCode>
                <c:ptCount val="4"/>
                <c:pt idx="0">
                  <c:v>3.0000000000000002E-2</c:v>
                </c:pt>
                <c:pt idx="1">
                  <c:v>8.0000000000000043E-2</c:v>
                </c:pt>
                <c:pt idx="2">
                  <c:v>0.12000000000000002</c:v>
                </c:pt>
                <c:pt idx="3">
                  <c:v>0</c:v>
                </c:pt>
              </c:numCache>
            </c:numRef>
          </c:val>
        </c:ser>
        <c:ser>
          <c:idx val="9"/>
          <c:order val="9"/>
          <c:tx>
            <c:strRef>
              <c:f>Feuil1!$K$1</c:f>
              <c:strCache>
                <c:ptCount val="1"/>
                <c:pt idx="0">
                  <c:v>Plus de 40000</c:v>
                </c:pt>
              </c:strCache>
            </c:strRef>
          </c:tx>
          <c:spPr>
            <a:gradFill rotWithShape="1">
              <a:gsLst>
                <a:gs pos="0">
                  <a:schemeClr val="accent6">
                    <a:lumMod val="80000"/>
                    <a:shade val="51000"/>
                    <a:satMod val="130000"/>
                  </a:schemeClr>
                </a:gs>
                <a:gs pos="80000">
                  <a:schemeClr val="accent6">
                    <a:lumMod val="80000"/>
                    <a:shade val="93000"/>
                    <a:satMod val="130000"/>
                  </a:schemeClr>
                </a:gs>
                <a:gs pos="100000">
                  <a:schemeClr val="accent6">
                    <a:lumMod val="8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Formation initiale en école/université marocaine</c:v>
                </c:pt>
                <c:pt idx="1">
                  <c:v>Formation initiale en école/université étrangère</c:v>
                </c:pt>
                <c:pt idx="2">
                  <c:v>Formation initiale en école/université comprenant une partie de la formation à l'étranger</c:v>
                </c:pt>
                <c:pt idx="3">
                  <c:v>Double diplômation au Maroc</c:v>
                </c:pt>
              </c:strCache>
            </c:strRef>
          </c:cat>
          <c:val>
            <c:numRef>
              <c:f>Feuil1!$K$2:$K$5</c:f>
              <c:numCache>
                <c:formatCode>0%</c:formatCode>
                <c:ptCount val="4"/>
                <c:pt idx="0">
                  <c:v>2.0000000000000011E-2</c:v>
                </c:pt>
                <c:pt idx="1">
                  <c:v>0.16</c:v>
                </c:pt>
                <c:pt idx="2">
                  <c:v>6.0000000000000026E-2</c:v>
                </c:pt>
                <c:pt idx="3">
                  <c:v>8.0000000000000043E-2</c:v>
                </c:pt>
              </c:numCache>
            </c:numRef>
          </c:val>
        </c:ser>
        <c:dLbls>
          <c:showLegendKey val="0"/>
          <c:showVal val="1"/>
          <c:showCatName val="0"/>
          <c:showSerName val="0"/>
          <c:showPercent val="0"/>
          <c:showBubbleSize val="0"/>
        </c:dLbls>
        <c:gapWidth val="150"/>
        <c:overlap val="-25"/>
        <c:axId val="1689311872"/>
        <c:axId val="1690929600"/>
      </c:barChart>
      <c:catAx>
        <c:axId val="1689311872"/>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fr-FR"/>
          </a:p>
        </c:txPr>
        <c:crossAx val="1690929600"/>
        <c:crosses val="autoZero"/>
        <c:auto val="1"/>
        <c:lblAlgn val="ctr"/>
        <c:lblOffset val="100"/>
        <c:noMultiLvlLbl val="0"/>
      </c:catAx>
      <c:valAx>
        <c:axId val="1690929600"/>
        <c:scaling>
          <c:orientation val="minMax"/>
        </c:scaling>
        <c:delete val="1"/>
        <c:axPos val="l"/>
        <c:numFmt formatCode="0%" sourceLinked="1"/>
        <c:majorTickMark val="out"/>
        <c:minorTickMark val="none"/>
        <c:tickLblPos val="none"/>
        <c:crossAx val="1689311872"/>
        <c:crosses val="autoZero"/>
        <c:crossBetween val="between"/>
      </c:valAx>
      <c:spPr>
        <a:noFill/>
        <a:ln>
          <a:noFill/>
        </a:ln>
        <a:effectLst/>
      </c:spPr>
    </c:plotArea>
    <c:legend>
      <c:legendPos val="t"/>
      <c:layout>
        <c:manualLayout>
          <c:xMode val="edge"/>
          <c:yMode val="edge"/>
          <c:x val="9.864391951005902E-5"/>
          <c:y val="2.5195613185836494E-2"/>
          <c:w val="0.97202482502187271"/>
          <c:h val="0.1354274128271462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Feuil1!$B$1</c:f>
              <c:strCache>
                <c:ptCount val="1"/>
                <c:pt idx="0">
                  <c:v>Série 1</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Optimiste</c:v>
                </c:pt>
                <c:pt idx="1">
                  <c:v>Plutôt optimiste</c:v>
                </c:pt>
                <c:pt idx="2">
                  <c:v>Plutôt pessimiste</c:v>
                </c:pt>
                <c:pt idx="3">
                  <c:v>Pessimiste</c:v>
                </c:pt>
              </c:strCache>
            </c:strRef>
          </c:cat>
          <c:val>
            <c:numRef>
              <c:f>Feuil1!$B$2:$B$5</c:f>
              <c:numCache>
                <c:formatCode>0%</c:formatCode>
                <c:ptCount val="4"/>
                <c:pt idx="0">
                  <c:v>0.39000000000000024</c:v>
                </c:pt>
                <c:pt idx="1">
                  <c:v>0.34</c:v>
                </c:pt>
                <c:pt idx="2">
                  <c:v>0.17</c:v>
                </c:pt>
                <c:pt idx="3">
                  <c:v>0.1</c:v>
                </c:pt>
              </c:numCache>
            </c:numRef>
          </c:val>
        </c:ser>
        <c:dLbls>
          <c:showLegendKey val="0"/>
          <c:showVal val="1"/>
          <c:showCatName val="0"/>
          <c:showSerName val="0"/>
          <c:showPercent val="0"/>
          <c:showBubbleSize val="0"/>
        </c:dLbls>
        <c:gapWidth val="150"/>
        <c:overlap val="-25"/>
        <c:axId val="1690926336"/>
        <c:axId val="1690916544"/>
      </c:barChart>
      <c:catAx>
        <c:axId val="1690926336"/>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1690916544"/>
        <c:crosses val="autoZero"/>
        <c:auto val="1"/>
        <c:lblAlgn val="ctr"/>
        <c:lblOffset val="100"/>
        <c:noMultiLvlLbl val="0"/>
      </c:catAx>
      <c:valAx>
        <c:axId val="1690916544"/>
        <c:scaling>
          <c:orientation val="minMax"/>
        </c:scaling>
        <c:delete val="1"/>
        <c:axPos val="l"/>
        <c:numFmt formatCode="0%" sourceLinked="1"/>
        <c:majorTickMark val="out"/>
        <c:minorTickMark val="none"/>
        <c:tickLblPos val="none"/>
        <c:crossAx val="1690926336"/>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stacked"/>
        <c:varyColors val="0"/>
        <c:ser>
          <c:idx val="0"/>
          <c:order val="0"/>
          <c:tx>
            <c:strRef>
              <c:f>Feuil1!$B$1</c:f>
              <c:strCache>
                <c:ptCount val="1"/>
                <c:pt idx="0">
                  <c:v>Série 1</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Bac+1</c:v>
                </c:pt>
                <c:pt idx="1">
                  <c:v>Bac+2</c:v>
                </c:pt>
                <c:pt idx="2">
                  <c:v>Bac+3</c:v>
                </c:pt>
                <c:pt idx="3">
                  <c:v>Bac+4</c:v>
                </c:pt>
                <c:pt idx="4">
                  <c:v>Bac+5 et plus</c:v>
                </c:pt>
              </c:strCache>
            </c:strRef>
          </c:cat>
          <c:val>
            <c:numRef>
              <c:f>Feuil1!$B$2:$B$6</c:f>
              <c:numCache>
                <c:formatCode>0%</c:formatCode>
                <c:ptCount val="5"/>
                <c:pt idx="0">
                  <c:v>0.04</c:v>
                </c:pt>
                <c:pt idx="1">
                  <c:v>0.34</c:v>
                </c:pt>
                <c:pt idx="2">
                  <c:v>0.13</c:v>
                </c:pt>
                <c:pt idx="3">
                  <c:v>0.06</c:v>
                </c:pt>
                <c:pt idx="4">
                  <c:v>0.42</c:v>
                </c:pt>
              </c:numCache>
            </c:numRef>
          </c:val>
        </c:ser>
        <c:dLbls>
          <c:showLegendKey val="0"/>
          <c:showVal val="1"/>
          <c:showCatName val="0"/>
          <c:showSerName val="0"/>
          <c:showPercent val="0"/>
          <c:showBubbleSize val="0"/>
        </c:dLbls>
        <c:gapWidth val="95"/>
        <c:overlap val="100"/>
        <c:axId val="1610347152"/>
        <c:axId val="1610340080"/>
      </c:barChart>
      <c:catAx>
        <c:axId val="1610347152"/>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1610340080"/>
        <c:crosses val="autoZero"/>
        <c:auto val="1"/>
        <c:lblAlgn val="ctr"/>
        <c:lblOffset val="100"/>
        <c:noMultiLvlLbl val="0"/>
      </c:catAx>
      <c:valAx>
        <c:axId val="1610340080"/>
        <c:scaling>
          <c:orientation val="minMax"/>
        </c:scaling>
        <c:delete val="1"/>
        <c:axPos val="l"/>
        <c:numFmt formatCode="0%" sourceLinked="1"/>
        <c:majorTickMark val="out"/>
        <c:minorTickMark val="none"/>
        <c:tickLblPos val="none"/>
        <c:crossAx val="1610347152"/>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400" b="1"/>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Feuil1!$B$1</c:f>
              <c:strCache>
                <c:ptCount val="1"/>
                <c:pt idx="0">
                  <c:v>Série 1</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2"/>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Formation initiale en école ou université marocaine</c:v>
                </c:pt>
                <c:pt idx="1">
                  <c:v>Double diplômation au Maroc</c:v>
                </c:pt>
                <c:pt idx="2">
                  <c:v>Formation initiale en école ou université étrangère</c:v>
                </c:pt>
                <c:pt idx="3">
                  <c:v>Formation initiale en école ou université marocaine comprenant une partie de la formation à l'étranger</c:v>
                </c:pt>
              </c:strCache>
            </c:strRef>
          </c:cat>
          <c:val>
            <c:numRef>
              <c:f>Feuil1!$B$2:$B$5</c:f>
              <c:numCache>
                <c:formatCode>0%</c:formatCode>
                <c:ptCount val="4"/>
                <c:pt idx="0">
                  <c:v>0.71000000000000041</c:v>
                </c:pt>
                <c:pt idx="1">
                  <c:v>0.15000000000000011</c:v>
                </c:pt>
                <c:pt idx="2">
                  <c:v>9.0000000000000024E-2</c:v>
                </c:pt>
                <c:pt idx="3">
                  <c:v>0.05</c:v>
                </c:pt>
              </c:numCache>
            </c:numRef>
          </c:val>
        </c:ser>
        <c:dLbls>
          <c:showLegendKey val="0"/>
          <c:showVal val="1"/>
          <c:showCatName val="0"/>
          <c:showSerName val="0"/>
          <c:showPercent val="0"/>
          <c:showBubbleSize val="0"/>
        </c:dLbls>
        <c:gapWidth val="150"/>
        <c:overlap val="-25"/>
        <c:axId val="1610342256"/>
        <c:axId val="1610340624"/>
      </c:barChart>
      <c:catAx>
        <c:axId val="1610342256"/>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fr-FR"/>
          </a:p>
        </c:txPr>
        <c:crossAx val="1610340624"/>
        <c:crosses val="autoZero"/>
        <c:auto val="1"/>
        <c:lblAlgn val="ctr"/>
        <c:lblOffset val="100"/>
        <c:noMultiLvlLbl val="0"/>
      </c:catAx>
      <c:valAx>
        <c:axId val="1610340624"/>
        <c:scaling>
          <c:orientation val="minMax"/>
        </c:scaling>
        <c:delete val="1"/>
        <c:axPos val="l"/>
        <c:numFmt formatCode="0%" sourceLinked="1"/>
        <c:majorTickMark val="none"/>
        <c:minorTickMark val="none"/>
        <c:tickLblPos val="none"/>
        <c:crossAx val="1610342256"/>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Feuil1!$B$1</c:f>
              <c:strCache>
                <c:ptCount val="1"/>
                <c:pt idx="0">
                  <c:v>Série 1</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Feuil1!$A$2:$A$7</c:f>
              <c:strCache>
                <c:ptCount val="6"/>
                <c:pt idx="0">
                  <c:v>0 à 2 ans</c:v>
                </c:pt>
                <c:pt idx="1">
                  <c:v>2 à 4 ans</c:v>
                </c:pt>
                <c:pt idx="2">
                  <c:v>4 à 6 ans</c:v>
                </c:pt>
                <c:pt idx="3">
                  <c:v>6 à 8 ans</c:v>
                </c:pt>
                <c:pt idx="4">
                  <c:v>8 à 10 ans </c:v>
                </c:pt>
                <c:pt idx="5">
                  <c:v>Plus de 10 ans d'expérience </c:v>
                </c:pt>
              </c:strCache>
            </c:strRef>
          </c:cat>
          <c:val>
            <c:numRef>
              <c:f>Feuil1!$B$2:$B$7</c:f>
              <c:numCache>
                <c:formatCode>0%</c:formatCode>
                <c:ptCount val="6"/>
                <c:pt idx="0">
                  <c:v>0.51</c:v>
                </c:pt>
                <c:pt idx="1">
                  <c:v>0.18</c:v>
                </c:pt>
                <c:pt idx="2">
                  <c:v>0.08</c:v>
                </c:pt>
                <c:pt idx="3">
                  <c:v>0.06</c:v>
                </c:pt>
                <c:pt idx="4">
                  <c:v>0.05</c:v>
                </c:pt>
                <c:pt idx="5">
                  <c:v>0.12</c:v>
                </c:pt>
              </c:numCache>
            </c:numRef>
          </c:val>
        </c:ser>
        <c:dLbls>
          <c:showLegendKey val="0"/>
          <c:showVal val="1"/>
          <c:showCatName val="0"/>
          <c:showSerName val="0"/>
          <c:showPercent val="0"/>
          <c:showBubbleSize val="0"/>
        </c:dLbls>
        <c:gapWidth val="150"/>
        <c:overlap val="-25"/>
        <c:axId val="1610341712"/>
        <c:axId val="1610342800"/>
      </c:barChart>
      <c:catAx>
        <c:axId val="1610341712"/>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crossAx val="1610342800"/>
        <c:crosses val="autoZero"/>
        <c:auto val="1"/>
        <c:lblAlgn val="ctr"/>
        <c:lblOffset val="100"/>
        <c:noMultiLvlLbl val="0"/>
      </c:catAx>
      <c:valAx>
        <c:axId val="1610342800"/>
        <c:scaling>
          <c:orientation val="minMax"/>
        </c:scaling>
        <c:delete val="1"/>
        <c:axPos val="l"/>
        <c:numFmt formatCode="0%" sourceLinked="1"/>
        <c:majorTickMark val="out"/>
        <c:minorTickMark val="none"/>
        <c:tickLblPos val="none"/>
        <c:crossAx val="1610341712"/>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10500557774682"/>
          <c:y val="7.6057668083827825E-3"/>
          <c:w val="0.5223340395480226"/>
          <c:h val="0.9085150554476733"/>
        </c:manualLayout>
      </c:layout>
      <c:doughnutChart>
        <c:varyColors val="1"/>
        <c:ser>
          <c:idx val="0"/>
          <c:order val="0"/>
          <c:tx>
            <c:strRef>
              <c:f>Feuil1!$B$1</c:f>
              <c:strCache>
                <c:ptCount val="1"/>
                <c:pt idx="0">
                  <c:v>Top 5 des postes </c:v>
                </c:pt>
              </c:strCache>
            </c:strRef>
          </c:tx>
          <c:explosion val="25"/>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5"/>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15:layout/>
              </c:ext>
            </c:extLst>
          </c:dLbls>
          <c:cat>
            <c:strRef>
              <c:f>Feuil1!$A$2:$A$7</c:f>
              <c:strCache>
                <c:ptCount val="5"/>
                <c:pt idx="0">
                  <c:v>Technicien système</c:v>
                </c:pt>
                <c:pt idx="1">
                  <c:v>Ingénieur études &amp; développement</c:v>
                </c:pt>
                <c:pt idx="2">
                  <c:v>Responsable informatique</c:v>
                </c:pt>
                <c:pt idx="3">
                  <c:v>Ingénieur systèmes</c:v>
                </c:pt>
                <c:pt idx="4">
                  <c:v>Responsable réseaux</c:v>
                </c:pt>
              </c:strCache>
            </c:strRef>
          </c:cat>
          <c:val>
            <c:numRef>
              <c:f>Feuil1!$B$2:$B$7</c:f>
              <c:numCache>
                <c:formatCode>0%</c:formatCode>
                <c:ptCount val="6"/>
                <c:pt idx="0">
                  <c:v>0.2400000000000001</c:v>
                </c:pt>
                <c:pt idx="1">
                  <c:v>0.15000000000000011</c:v>
                </c:pt>
                <c:pt idx="2">
                  <c:v>0.12000000000000002</c:v>
                </c:pt>
                <c:pt idx="3">
                  <c:v>6.0000000000000032E-2</c:v>
                </c:pt>
                <c:pt idx="4">
                  <c:v>0.05</c:v>
                </c:pt>
              </c:numCache>
            </c:numRef>
          </c:val>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zero"/>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9463363954505803E-2"/>
          <c:y val="3.2216732591433747E-2"/>
          <c:w val="0.90386996937882769"/>
          <c:h val="0.51068848333677763"/>
        </c:manualLayout>
      </c:layout>
      <c:barChart>
        <c:barDir val="col"/>
        <c:grouping val="clustered"/>
        <c:varyColors val="0"/>
        <c:ser>
          <c:idx val="0"/>
          <c:order val="0"/>
          <c:tx>
            <c:strRef>
              <c:f>Feuil1!$B$1</c:f>
              <c:strCache>
                <c:ptCount val="1"/>
                <c:pt idx="0">
                  <c:v>Série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Feuil1!$A$2:$A$26</c:f>
              <c:strCache>
                <c:ptCount val="25"/>
                <c:pt idx="0">
                  <c:v>Leader technique</c:v>
                </c:pt>
                <c:pt idx="1">
                  <c:v>Ingénieur réseaux sécurité</c:v>
                </c:pt>
                <c:pt idx="2">
                  <c:v>Administrateur systèmes</c:v>
                </c:pt>
                <c:pt idx="3">
                  <c:v>NS Technicien d'exploitation</c:v>
                </c:pt>
                <c:pt idx="4">
                  <c:v>Directeur de systèmes d'information</c:v>
                </c:pt>
                <c:pt idx="5">
                  <c:v>Responsable sécurité système d’information</c:v>
                </c:pt>
                <c:pt idx="6">
                  <c:v>Responsable systèmes</c:v>
                </c:pt>
                <c:pt idx="7">
                  <c:v>Développeur Mobile</c:v>
                </c:pt>
                <c:pt idx="8">
                  <c:v>Designer web / Infographiste</c:v>
                </c:pt>
                <c:pt idx="9">
                  <c:v>Intégrateur web</c:v>
                </c:pt>
                <c:pt idx="10">
                  <c:v>Directeur technique</c:v>
                </c:pt>
                <c:pt idx="11">
                  <c:v>Responsable BI</c:v>
                </c:pt>
                <c:pt idx="12">
                  <c:v>Chef de projets MOE</c:v>
                </c:pt>
                <c:pt idx="13">
                  <c:v>Chef de projets MOA</c:v>
                </c:pt>
                <c:pt idx="14">
                  <c:v>Chef de projets ERP</c:v>
                </c:pt>
                <c:pt idx="15">
                  <c:v>Consultant fonctionnel</c:v>
                </c:pt>
                <c:pt idx="16">
                  <c:v>Consultant ERP</c:v>
                </c:pt>
                <c:pt idx="17">
                  <c:v>Consultant décisionnel</c:v>
                </c:pt>
                <c:pt idx="18">
                  <c:v>Ingénieur test QA</c:v>
                </c:pt>
                <c:pt idx="19">
                  <c:v>DBA administrateur bases de données</c:v>
                </c:pt>
                <c:pt idx="20">
                  <c:v>Analyste d'exploitation</c:v>
                </c:pt>
                <c:pt idx="21">
                  <c:v>Webmaster</c:v>
                </c:pt>
                <c:pt idx="22">
                  <c:v>Directeur de projets MOA</c:v>
                </c:pt>
                <c:pt idx="23">
                  <c:v>Responsable R&amp;D</c:v>
                </c:pt>
                <c:pt idx="24">
                  <c:v>Architecte / Urbaniste</c:v>
                </c:pt>
              </c:strCache>
            </c:strRef>
          </c:cat>
          <c:val>
            <c:numRef>
              <c:f>Feuil1!$B$2:$B$26</c:f>
              <c:numCache>
                <c:formatCode>0%</c:formatCode>
                <c:ptCount val="25"/>
                <c:pt idx="0">
                  <c:v>3.0000000000000002E-2</c:v>
                </c:pt>
                <c:pt idx="1">
                  <c:v>3.0000000000000002E-2</c:v>
                </c:pt>
                <c:pt idx="2">
                  <c:v>3.0000000000000002E-2</c:v>
                </c:pt>
                <c:pt idx="3">
                  <c:v>3.0000000000000002E-2</c:v>
                </c:pt>
                <c:pt idx="4">
                  <c:v>2.0000000000000011E-2</c:v>
                </c:pt>
                <c:pt idx="5">
                  <c:v>2.0000000000000011E-2</c:v>
                </c:pt>
                <c:pt idx="6">
                  <c:v>2.0000000000000011E-2</c:v>
                </c:pt>
                <c:pt idx="7">
                  <c:v>2.0000000000000011E-2</c:v>
                </c:pt>
                <c:pt idx="8">
                  <c:v>2.0000000000000011E-2</c:v>
                </c:pt>
                <c:pt idx="9">
                  <c:v>2.0000000000000011E-2</c:v>
                </c:pt>
                <c:pt idx="10">
                  <c:v>1.0000000000000005E-2</c:v>
                </c:pt>
                <c:pt idx="11">
                  <c:v>1.0000000000000005E-2</c:v>
                </c:pt>
                <c:pt idx="12">
                  <c:v>1.0000000000000005E-2</c:v>
                </c:pt>
                <c:pt idx="13">
                  <c:v>1.0000000000000005E-2</c:v>
                </c:pt>
                <c:pt idx="14">
                  <c:v>1.0000000000000005E-2</c:v>
                </c:pt>
                <c:pt idx="15">
                  <c:v>1.0000000000000005E-2</c:v>
                </c:pt>
                <c:pt idx="16">
                  <c:v>1.0000000000000005E-2</c:v>
                </c:pt>
                <c:pt idx="17">
                  <c:v>1.0000000000000005E-2</c:v>
                </c:pt>
                <c:pt idx="18">
                  <c:v>1.0000000000000005E-2</c:v>
                </c:pt>
                <c:pt idx="19">
                  <c:v>1.0000000000000005E-2</c:v>
                </c:pt>
                <c:pt idx="20">
                  <c:v>1.0000000000000005E-2</c:v>
                </c:pt>
                <c:pt idx="21">
                  <c:v>1.0000000000000005E-2</c:v>
                </c:pt>
                <c:pt idx="22">
                  <c:v>0</c:v>
                </c:pt>
                <c:pt idx="23">
                  <c:v>0</c:v>
                </c:pt>
                <c:pt idx="24">
                  <c:v>0</c:v>
                </c:pt>
              </c:numCache>
            </c:numRef>
          </c:val>
        </c:ser>
        <c:dLbls>
          <c:showLegendKey val="0"/>
          <c:showVal val="1"/>
          <c:showCatName val="0"/>
          <c:showSerName val="0"/>
          <c:showPercent val="0"/>
          <c:showBubbleSize val="0"/>
        </c:dLbls>
        <c:gapWidth val="150"/>
        <c:overlap val="-25"/>
        <c:axId val="1610337904"/>
        <c:axId val="1610343344"/>
      </c:barChart>
      <c:catAx>
        <c:axId val="1610337904"/>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fr-FR"/>
          </a:p>
        </c:txPr>
        <c:crossAx val="1610343344"/>
        <c:crosses val="autoZero"/>
        <c:auto val="1"/>
        <c:lblAlgn val="ctr"/>
        <c:lblOffset val="100"/>
        <c:noMultiLvlLbl val="0"/>
      </c:catAx>
      <c:valAx>
        <c:axId val="1610343344"/>
        <c:scaling>
          <c:orientation val="minMax"/>
        </c:scaling>
        <c:delete val="1"/>
        <c:axPos val="l"/>
        <c:numFmt formatCode="0%" sourceLinked="1"/>
        <c:majorTickMark val="out"/>
        <c:minorTickMark val="none"/>
        <c:tickLblPos val="none"/>
        <c:crossAx val="1610337904"/>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050"/>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Feuil1!$B$1</c:f>
              <c:strCache>
                <c:ptCount val="1"/>
                <c:pt idx="0">
                  <c:v>Série 1</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2"/>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PME (petite et moyenne entreprise): effectif inférieur à 500 salariés</c:v>
                </c:pt>
                <c:pt idx="1">
                  <c:v>TPE (micro-entreprise ou très petite entreprise): effectif inférieur à 50 salariés</c:v>
                </c:pt>
                <c:pt idx="2">
                  <c:v>TGE (très grande entreprise): effectif supérieur à 1000 salariés</c:v>
                </c:pt>
                <c:pt idx="3">
                  <c:v>GE (grande entreprise): effectif compris entre 500 et 1000 salariés</c:v>
                </c:pt>
              </c:strCache>
            </c:strRef>
          </c:cat>
          <c:val>
            <c:numRef>
              <c:f>Feuil1!$B$2:$B$5</c:f>
              <c:numCache>
                <c:formatCode>0%</c:formatCode>
                <c:ptCount val="4"/>
                <c:pt idx="0">
                  <c:v>0.30000000000000021</c:v>
                </c:pt>
                <c:pt idx="1">
                  <c:v>0.25</c:v>
                </c:pt>
                <c:pt idx="2">
                  <c:v>0.25</c:v>
                </c:pt>
                <c:pt idx="3">
                  <c:v>0.2</c:v>
                </c:pt>
              </c:numCache>
            </c:numRef>
          </c:val>
        </c:ser>
        <c:dLbls>
          <c:showLegendKey val="0"/>
          <c:showVal val="1"/>
          <c:showCatName val="0"/>
          <c:showSerName val="0"/>
          <c:showPercent val="0"/>
          <c:showBubbleSize val="0"/>
        </c:dLbls>
        <c:gapWidth val="150"/>
        <c:overlap val="-25"/>
        <c:axId val="1610337360"/>
        <c:axId val="1610341168"/>
      </c:barChart>
      <c:catAx>
        <c:axId val="1610337360"/>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fr-FR"/>
          </a:p>
        </c:txPr>
        <c:crossAx val="1610341168"/>
        <c:crosses val="autoZero"/>
        <c:auto val="1"/>
        <c:lblAlgn val="ctr"/>
        <c:lblOffset val="100"/>
        <c:noMultiLvlLbl val="0"/>
      </c:catAx>
      <c:valAx>
        <c:axId val="1610341168"/>
        <c:scaling>
          <c:orientation val="minMax"/>
        </c:scaling>
        <c:delete val="1"/>
        <c:axPos val="l"/>
        <c:numFmt formatCode="0%" sourceLinked="1"/>
        <c:majorTickMark val="out"/>
        <c:minorTickMark val="none"/>
        <c:tickLblPos val="none"/>
        <c:crossAx val="161033736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Feuil1!$B$1</c:f>
              <c:strCache>
                <c:ptCount val="1"/>
                <c:pt idx="0">
                  <c:v>Série 1</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invertIfNegative val="0"/>
            <c:bubble3D val="0"/>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invertIfNegative val="0"/>
            <c:bubble3D val="0"/>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Feuil1!$A$2:$A$24</c:f>
              <c:strCache>
                <c:ptCount val="23"/>
                <c:pt idx="0">
                  <c:v>Informatique</c:v>
                </c:pt>
                <c:pt idx="1">
                  <c:v>Banque/ Finance</c:v>
                </c:pt>
                <c:pt idx="2">
                  <c:v>Autre</c:v>
                </c:pt>
                <c:pt idx="3">
                  <c:v>Offshoring/ Nearshoring</c:v>
                </c:pt>
                <c:pt idx="4">
                  <c:v>Telecom</c:v>
                </c:pt>
                <c:pt idx="5">
                  <c:v>Call center/ Web center</c:v>
                </c:pt>
                <c:pt idx="6">
                  <c:v>Assurance/ Courtage</c:v>
                </c:pt>
                <c:pt idx="7">
                  <c:v>Automobile/ Motos/ Cycles</c:v>
                </c:pt>
                <c:pt idx="8">
                  <c:v>Conseil/ Études</c:v>
                </c:pt>
                <c:pt idx="9">
                  <c:v>Distribution</c:v>
                </c:pt>
                <c:pt idx="10">
                  <c:v>BTP/ Génie civil</c:v>
                </c:pt>
                <c:pt idx="11">
                  <c:v>Éducation/ Formation</c:v>
                </c:pt>
                <c:pt idx="12">
                  <c:v>Énergie</c:v>
                </c:pt>
                <c:pt idx="13">
                  <c:v>Internet/ Multimédia</c:v>
                </c:pt>
                <c:pt idx="14">
                  <c:v>Transport/ Messagerie/ Logistique</c:v>
                </c:pt>
                <c:pt idx="15">
                  <c:v>Aéronautique/ Spatial</c:v>
                </c:pt>
                <c:pt idx="16">
                  <c:v>Agroalimentaire</c:v>
                </c:pt>
                <c:pt idx="17">
                  <c:v>Autres services</c:v>
                </c:pt>
                <c:pt idx="18">
                  <c:v>Électronique</c:v>
                </c:pt>
                <c:pt idx="19">
                  <c:v>Import/ Export/ Négoce</c:v>
                </c:pt>
                <c:pt idx="20">
                  <c:v>Matériel médical/ Parapharmacie</c:v>
                </c:pt>
                <c:pt idx="21">
                  <c:v>Nettoyage/ Sécurité/ Gardiennage</c:v>
                </c:pt>
                <c:pt idx="22">
                  <c:v>Service public/ Administration</c:v>
                </c:pt>
              </c:strCache>
            </c:strRef>
          </c:cat>
          <c:val>
            <c:numRef>
              <c:f>Feuil1!$B$2:$B$24</c:f>
              <c:numCache>
                <c:formatCode>0%</c:formatCode>
                <c:ptCount val="23"/>
                <c:pt idx="0">
                  <c:v>0.4100000000000002</c:v>
                </c:pt>
                <c:pt idx="1">
                  <c:v>8.0000000000000043E-2</c:v>
                </c:pt>
                <c:pt idx="2">
                  <c:v>6.0000000000000032E-2</c:v>
                </c:pt>
                <c:pt idx="3">
                  <c:v>0.05</c:v>
                </c:pt>
                <c:pt idx="4">
                  <c:v>0.05</c:v>
                </c:pt>
                <c:pt idx="5">
                  <c:v>4.0000000000000022E-2</c:v>
                </c:pt>
                <c:pt idx="6">
                  <c:v>3.0000000000000002E-2</c:v>
                </c:pt>
                <c:pt idx="7">
                  <c:v>3.0000000000000002E-2</c:v>
                </c:pt>
                <c:pt idx="8">
                  <c:v>3.0000000000000002E-2</c:v>
                </c:pt>
                <c:pt idx="9">
                  <c:v>3.0000000000000002E-2</c:v>
                </c:pt>
                <c:pt idx="10">
                  <c:v>2.0000000000000011E-2</c:v>
                </c:pt>
                <c:pt idx="11">
                  <c:v>2.0000000000000011E-2</c:v>
                </c:pt>
                <c:pt idx="12">
                  <c:v>2.0000000000000011E-2</c:v>
                </c:pt>
                <c:pt idx="13">
                  <c:v>2.0000000000000011E-2</c:v>
                </c:pt>
                <c:pt idx="14">
                  <c:v>2.0000000000000011E-2</c:v>
                </c:pt>
                <c:pt idx="15">
                  <c:v>1.0000000000000005E-2</c:v>
                </c:pt>
                <c:pt idx="16">
                  <c:v>1.0000000000000005E-2</c:v>
                </c:pt>
                <c:pt idx="17">
                  <c:v>1.0000000000000005E-2</c:v>
                </c:pt>
                <c:pt idx="18">
                  <c:v>1.0000000000000005E-2</c:v>
                </c:pt>
                <c:pt idx="19">
                  <c:v>1.0000000000000005E-2</c:v>
                </c:pt>
                <c:pt idx="20">
                  <c:v>1.0000000000000005E-2</c:v>
                </c:pt>
                <c:pt idx="21">
                  <c:v>1.0000000000000005E-2</c:v>
                </c:pt>
                <c:pt idx="22">
                  <c:v>1.0000000000000005E-2</c:v>
                </c:pt>
              </c:numCache>
            </c:numRef>
          </c:val>
        </c:ser>
        <c:dLbls>
          <c:showLegendKey val="0"/>
          <c:showVal val="1"/>
          <c:showCatName val="0"/>
          <c:showSerName val="0"/>
          <c:showPercent val="0"/>
          <c:showBubbleSize val="0"/>
        </c:dLbls>
        <c:gapWidth val="150"/>
        <c:overlap val="-25"/>
        <c:axId val="1610343888"/>
        <c:axId val="1610346608"/>
      </c:barChart>
      <c:catAx>
        <c:axId val="1610343888"/>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fr-FR"/>
          </a:p>
        </c:txPr>
        <c:crossAx val="1610346608"/>
        <c:crosses val="autoZero"/>
        <c:auto val="1"/>
        <c:lblAlgn val="ctr"/>
        <c:lblOffset val="100"/>
        <c:noMultiLvlLbl val="0"/>
      </c:catAx>
      <c:valAx>
        <c:axId val="1610346608"/>
        <c:scaling>
          <c:orientation val="minMax"/>
        </c:scaling>
        <c:delete val="1"/>
        <c:axPos val="l"/>
        <c:numFmt formatCode="0%" sourceLinked="1"/>
        <c:majorTickMark val="out"/>
        <c:minorTickMark val="none"/>
        <c:tickLblPos val="none"/>
        <c:crossAx val="161034388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600" b="1"/>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8">
  <a:schemeClr val="accent5"/>
</cs:colorStyle>
</file>

<file path=ppt/charts/colors19.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8">
  <a:schemeClr val="accent5"/>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12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8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2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2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8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2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2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8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2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2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8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2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2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8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2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12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8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2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2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8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2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2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8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2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2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8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2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12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8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2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12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8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2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2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8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2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2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8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2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2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8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2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2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8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2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2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8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2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2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8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2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0.2942</cdr:x>
      <cdr:y>0.37362</cdr:y>
    </cdr:from>
    <cdr:to>
      <cdr:x>0.30208</cdr:x>
      <cdr:y>0.49862</cdr:y>
    </cdr:to>
    <cdr:cxnSp macro="">
      <cdr:nvCxnSpPr>
        <cdr:cNvPr id="2" name="Connecteur droit avec flèche 1"/>
        <cdr:cNvCxnSpPr/>
      </cdr:nvCxnSpPr>
      <cdr:spPr>
        <a:xfrm xmlns:a="http://schemas.openxmlformats.org/drawingml/2006/main" flipH="1">
          <a:off x="2690208" y="1183754"/>
          <a:ext cx="72008" cy="396044"/>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6"/>
        </a:lnRef>
        <a:fillRef xmlns:a="http://schemas.openxmlformats.org/drawingml/2006/main" idx="0">
          <a:schemeClr val="accent6"/>
        </a:fillRef>
        <a:effectRef xmlns:a="http://schemas.openxmlformats.org/drawingml/2006/main" idx="1">
          <a:schemeClr val="accent6"/>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0.52625</cdr:x>
      <cdr:y>0.19127</cdr:y>
    </cdr:from>
    <cdr:to>
      <cdr:x>0.59625</cdr:x>
      <cdr:y>0.97966</cdr:y>
    </cdr:to>
    <cdr:sp macro="" textlink="">
      <cdr:nvSpPr>
        <cdr:cNvPr id="2" name="Rectangle 1"/>
        <cdr:cNvSpPr/>
      </cdr:nvSpPr>
      <cdr:spPr>
        <a:xfrm xmlns:a="http://schemas.openxmlformats.org/drawingml/2006/main">
          <a:off x="4330824" y="663859"/>
          <a:ext cx="576064" cy="2736304"/>
        </a:xfrm>
        <a:prstGeom xmlns:a="http://schemas.openxmlformats.org/drawingml/2006/main" prst="rect">
          <a:avLst/>
        </a:prstGeom>
        <a:noFill xmlns:a="http://schemas.openxmlformats.org/drawingml/2006/main"/>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fr-FR"/>
        </a:p>
      </cdr:txBody>
    </cdr:sp>
  </cdr:relSizeAnchor>
  <cdr:relSizeAnchor xmlns:cdr="http://schemas.openxmlformats.org/drawingml/2006/chartDrawing">
    <cdr:from>
      <cdr:x>0.77125</cdr:x>
      <cdr:y>0.19127</cdr:y>
    </cdr:from>
    <cdr:to>
      <cdr:x>0.8325</cdr:x>
      <cdr:y>0.97966</cdr:y>
    </cdr:to>
    <cdr:sp macro="" textlink="">
      <cdr:nvSpPr>
        <cdr:cNvPr id="3" name="Rectangle 2"/>
        <cdr:cNvSpPr/>
      </cdr:nvSpPr>
      <cdr:spPr>
        <a:xfrm xmlns:a="http://schemas.openxmlformats.org/drawingml/2006/main">
          <a:off x="6347048" y="663859"/>
          <a:ext cx="504056" cy="2736304"/>
        </a:xfrm>
        <a:prstGeom xmlns:a="http://schemas.openxmlformats.org/drawingml/2006/main" prst="rect">
          <a:avLst/>
        </a:prstGeom>
        <a:noFill xmlns:a="http://schemas.openxmlformats.org/drawingml/2006/main"/>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fr-FR"/>
        </a:p>
      </cdr:txBody>
    </cdr:sp>
  </cdr:relSizeAnchor>
</c:userShapes>
</file>

<file path=ppt/drawings/drawing3.xml><?xml version="1.0" encoding="utf-8"?>
<c:userShapes xmlns:c="http://schemas.openxmlformats.org/drawingml/2006/chart">
  <cdr:relSizeAnchor xmlns:cdr="http://schemas.openxmlformats.org/drawingml/2006/chartDrawing">
    <cdr:from>
      <cdr:x>0.42913</cdr:x>
      <cdr:y>0.19048</cdr:y>
    </cdr:from>
    <cdr:to>
      <cdr:x>0.5315</cdr:x>
      <cdr:y>0.2619</cdr:y>
    </cdr:to>
    <cdr:sp macro="" textlink="">
      <cdr:nvSpPr>
        <cdr:cNvPr id="2" name="ZoneTexte 1"/>
        <cdr:cNvSpPr txBox="1"/>
      </cdr:nvSpPr>
      <cdr:spPr>
        <a:xfrm xmlns:a="http://schemas.openxmlformats.org/drawingml/2006/main">
          <a:off x="3923928" y="576064"/>
          <a:ext cx="93610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0.42913</cdr:x>
      <cdr:y>0.16101</cdr:y>
    </cdr:from>
    <cdr:to>
      <cdr:x>0.52756</cdr:x>
      <cdr:y>0.28345</cdr:y>
    </cdr:to>
    <cdr:sp macro="" textlink="">
      <cdr:nvSpPr>
        <cdr:cNvPr id="3" name="ZoneTexte 2"/>
        <cdr:cNvSpPr txBox="1"/>
      </cdr:nvSpPr>
      <cdr:spPr>
        <a:xfrm xmlns:a="http://schemas.openxmlformats.org/drawingml/2006/main">
          <a:off x="3923928" y="486949"/>
          <a:ext cx="900100" cy="3703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2400" b="1" dirty="0" smtClean="0">
              <a:solidFill>
                <a:schemeClr val="accent6"/>
              </a:solidFill>
            </a:rPr>
            <a:t>36%</a:t>
          </a:r>
          <a:endParaRPr lang="fr-FR" sz="2400" b="1" dirty="0">
            <a:solidFill>
              <a:schemeClr val="accent6"/>
            </a:solidFill>
          </a:endParaRPr>
        </a:p>
      </cdr:txBody>
    </cdr:sp>
  </cdr:relSizeAnchor>
  <cdr:relSizeAnchor xmlns:cdr="http://schemas.openxmlformats.org/drawingml/2006/chartDrawing">
    <cdr:from>
      <cdr:x>0.67325</cdr:x>
      <cdr:y>0.281</cdr:y>
    </cdr:from>
    <cdr:to>
      <cdr:x>0.77168</cdr:x>
      <cdr:y>0.40476</cdr:y>
    </cdr:to>
    <cdr:sp macro="" textlink="">
      <cdr:nvSpPr>
        <cdr:cNvPr id="4" name="ZoneTexte 1"/>
        <cdr:cNvSpPr txBox="1"/>
      </cdr:nvSpPr>
      <cdr:spPr>
        <a:xfrm xmlns:a="http://schemas.openxmlformats.org/drawingml/2006/main">
          <a:off x="6156176" y="849835"/>
          <a:ext cx="900100" cy="3743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2400" b="1" dirty="0" smtClean="0">
              <a:solidFill>
                <a:schemeClr val="accent6"/>
              </a:solidFill>
            </a:rPr>
            <a:t>30%</a:t>
          </a:r>
          <a:endParaRPr lang="fr-FR" sz="2400" b="1" dirty="0">
            <a:solidFill>
              <a:schemeClr val="accent6"/>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CE24CAE-8BF6-4954-A4E3-DFDDD39624CA}" type="datetimeFigureOut">
              <a:rPr lang="fr-FR" smtClean="0"/>
              <a:pPr/>
              <a:t>06/12/2018</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B9B39C4-9283-4B12-9E92-88F7B745AA48}" type="slidenum">
              <a:rPr lang="fr-FR" smtClean="0"/>
              <a:pPr/>
              <a:t>‹N°›</a:t>
            </a:fld>
            <a:endParaRPr lang="fr-FR"/>
          </a:p>
        </p:txBody>
      </p:sp>
    </p:spTree>
    <p:extLst>
      <p:ext uri="{BB962C8B-B14F-4D97-AF65-F5344CB8AC3E}">
        <p14:creationId xmlns:p14="http://schemas.microsoft.com/office/powerpoint/2010/main" val="326692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B9B39C4-9283-4B12-9E92-88F7B745AA48}" type="slidenum">
              <a:rPr lang="fr-FR" smtClean="0"/>
              <a:pPr/>
              <a:t>43</a:t>
            </a:fld>
            <a:endParaRPr lang="fr-FR"/>
          </a:p>
        </p:txBody>
      </p:sp>
    </p:spTree>
    <p:extLst>
      <p:ext uri="{BB962C8B-B14F-4D97-AF65-F5344CB8AC3E}">
        <p14:creationId xmlns:p14="http://schemas.microsoft.com/office/powerpoint/2010/main" val="48301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1"/>
            <a:ext cx="7772400" cy="1102519"/>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Rectangle 3"/>
          <p:cNvSpPr/>
          <p:nvPr userDrawn="1"/>
        </p:nvSpPr>
        <p:spPr>
          <a:xfrm>
            <a:off x="0" y="0"/>
            <a:ext cx="9144000" cy="789552"/>
          </a:xfrm>
          <a:prstGeom prst="rect">
            <a:avLst/>
          </a:prstGeom>
          <a:solidFill>
            <a:srgbClr val="CC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pic>
        <p:nvPicPr>
          <p:cNvPr id="1026" name="Picture 2" descr="C:\Users\yhazzaz\Desktop\logoTR.png"/>
          <p:cNvPicPr>
            <a:picLocks noChangeAspect="1" noChangeArrowheads="1"/>
          </p:cNvPicPr>
          <p:nvPr userDrawn="1"/>
        </p:nvPicPr>
        <p:blipFill>
          <a:blip r:embed="rId2" cstate="print"/>
          <a:srcRect/>
          <a:stretch>
            <a:fillRect/>
          </a:stretch>
        </p:blipFill>
        <p:spPr bwMode="auto">
          <a:xfrm>
            <a:off x="8316416" y="4659982"/>
            <a:ext cx="883249" cy="288032"/>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re et contenu">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9553"/>
            <a:ext cx="8229600" cy="3805070"/>
          </a:xfrm>
        </p:spPr>
        <p:txBody>
          <a:bodyPr>
            <a:normAutofit/>
          </a:bodyPr>
          <a:lstStyle>
            <a:lvl1pPr>
              <a:buClr>
                <a:srgbClr val="B53538"/>
              </a:buClr>
              <a:buSzPct val="80000"/>
              <a:defRPr sz="2800"/>
            </a:lvl1pPr>
            <a:lvl2pPr>
              <a:buClr>
                <a:srgbClr val="B53538"/>
              </a:buClr>
              <a:buSzPct val="80000"/>
              <a:defRPr sz="2400"/>
            </a:lvl2pPr>
            <a:lvl3pPr>
              <a:buClr>
                <a:srgbClr val="B53538"/>
              </a:buClr>
              <a:buSzPct val="80000"/>
              <a:defRPr sz="2000"/>
            </a:lvl3pPr>
            <a:lvl4pPr>
              <a:buClr>
                <a:srgbClr val="B53538"/>
              </a:buClr>
              <a:buSzPct val="80000"/>
              <a:defRPr sz="1800"/>
            </a:lvl4pPr>
            <a:lvl5pPr>
              <a:buClr>
                <a:srgbClr val="B53538"/>
              </a:buClr>
              <a:buSzPct val="80000"/>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itre 5"/>
          <p:cNvSpPr>
            <a:spLocks noGrp="1"/>
          </p:cNvSpPr>
          <p:nvPr>
            <p:ph type="title"/>
          </p:nvPr>
        </p:nvSpPr>
        <p:spPr>
          <a:xfrm>
            <a:off x="395536" y="97966"/>
            <a:ext cx="6491064" cy="583574"/>
          </a:xfrm>
        </p:spPr>
        <p:txBody>
          <a:bodyPr>
            <a:noAutofit/>
          </a:bodyPr>
          <a:lstStyle>
            <a:lvl1pPr algn="l">
              <a:defRPr sz="2400" b="1">
                <a:solidFill>
                  <a:schemeClr val="tx2"/>
                </a:solidFill>
              </a:defRPr>
            </a:lvl1pPr>
          </a:lstStyle>
          <a:p>
            <a:r>
              <a:rPr lang="fr-FR" smtClean="0"/>
              <a:t>Cliquez pour modifier le style du titre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l="-1000" r="-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2009293"/>
            <a:ext cx="8206680" cy="1102519"/>
          </a:xfrm>
        </p:spPr>
        <p:txBody>
          <a:bodyPr>
            <a:noAutofit/>
          </a:bodyPr>
          <a:lstStyle/>
          <a:p>
            <a:r>
              <a:rPr lang="en-US" sz="6000" b="1" dirty="0" smtClean="0">
                <a:solidFill>
                  <a:schemeClr val="bg1"/>
                </a:solidFill>
                <a:effectLst>
                  <a:outerShdw blurRad="38100" dist="38100" dir="2700000" algn="tl">
                    <a:srgbClr val="000000">
                      <a:alpha val="43137"/>
                    </a:srgbClr>
                  </a:outerShdw>
                </a:effectLst>
                <a:latin typeface="+mn-lt"/>
              </a:rPr>
              <a:t>ZOOM SUR LES MÉTIERS DE L’IT</a:t>
            </a:r>
            <a:endParaRPr lang="en-US" sz="6000" dirty="0">
              <a:solidFill>
                <a:schemeClr val="bg1"/>
              </a:solidFill>
              <a:effectLst>
                <a:outerShdw blurRad="38100" dist="38100" dir="2700000" algn="tl">
                  <a:srgbClr val="000000">
                    <a:alpha val="43137"/>
                  </a:srgbClr>
                </a:outerShdw>
              </a:effectLst>
              <a:latin typeface="+mn-lt"/>
            </a:endParaRPr>
          </a:p>
        </p:txBody>
      </p:sp>
      <p:sp>
        <p:nvSpPr>
          <p:cNvPr id="3" name="Sous-titre 2"/>
          <p:cNvSpPr>
            <a:spLocks noGrp="1"/>
          </p:cNvSpPr>
          <p:nvPr>
            <p:ph type="subTitle" idx="1"/>
          </p:nvPr>
        </p:nvSpPr>
        <p:spPr>
          <a:xfrm>
            <a:off x="3078138" y="3795886"/>
            <a:ext cx="2985492" cy="354679"/>
          </a:xfrm>
        </p:spPr>
        <p:txBody>
          <a:bodyPr>
            <a:normAutofit fontScale="85000" lnSpcReduction="20000"/>
          </a:bodyPr>
          <a:lstStyle/>
          <a:p>
            <a:r>
              <a:rPr lang="en-US" sz="2400" b="1" dirty="0" err="1" smtClean="0">
                <a:solidFill>
                  <a:schemeClr val="bg1">
                    <a:lumMod val="85000"/>
                  </a:schemeClr>
                </a:solidFill>
              </a:rPr>
              <a:t>Décembre</a:t>
            </a:r>
            <a:r>
              <a:rPr lang="en-US" sz="2400" b="1" dirty="0" smtClean="0">
                <a:solidFill>
                  <a:schemeClr val="bg1">
                    <a:lumMod val="85000"/>
                  </a:schemeClr>
                </a:solidFill>
              </a:rPr>
              <a:t> 2018</a:t>
            </a:r>
            <a:endParaRPr lang="en-US" sz="2400" b="1" dirty="0">
              <a:solidFill>
                <a:schemeClr val="bg1">
                  <a:lumMod val="85000"/>
                </a:schemeClr>
              </a:solidFill>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4760" y="4227934"/>
            <a:ext cx="2232248" cy="73345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619672" y="195487"/>
            <a:ext cx="5832648" cy="646331"/>
          </a:xfrm>
          <a:prstGeom prst="rect">
            <a:avLst/>
          </a:prstGeom>
          <a:noFill/>
        </p:spPr>
        <p:txBody>
          <a:bodyPr wrap="square" rtlCol="0">
            <a:spAutoFit/>
          </a:bodyPr>
          <a:lstStyle/>
          <a:p>
            <a:pPr algn="ctr"/>
            <a:r>
              <a:rPr lang="fr-FR" sz="3600" b="1" dirty="0" smtClean="0">
                <a:solidFill>
                  <a:schemeClr val="bg1"/>
                </a:solidFill>
              </a:rPr>
              <a:t>TYPE D’ENTREPRISE </a:t>
            </a:r>
            <a:endParaRPr lang="fr-FR" sz="3600" b="1" dirty="0">
              <a:solidFill>
                <a:schemeClr val="bg1"/>
              </a:solidFill>
            </a:endParaRPr>
          </a:p>
        </p:txBody>
      </p:sp>
      <p:graphicFrame>
        <p:nvGraphicFramePr>
          <p:cNvPr id="7" name="Graphique 6"/>
          <p:cNvGraphicFramePr/>
          <p:nvPr>
            <p:extLst>
              <p:ext uri="{D42A27DB-BD31-4B8C-83A1-F6EECF244321}">
                <p14:modId xmlns:p14="http://schemas.microsoft.com/office/powerpoint/2010/main" val="1119559345"/>
              </p:ext>
            </p:extLst>
          </p:nvPr>
        </p:nvGraphicFramePr>
        <p:xfrm>
          <a:off x="179512" y="1047750"/>
          <a:ext cx="8964488" cy="3324200"/>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p:cNvSpPr txBox="1"/>
          <p:nvPr/>
        </p:nvSpPr>
        <p:spPr>
          <a:xfrm>
            <a:off x="107504" y="843558"/>
            <a:ext cx="4464496" cy="230832"/>
          </a:xfrm>
          <a:prstGeom prst="rect">
            <a:avLst/>
          </a:prstGeom>
          <a:noFill/>
        </p:spPr>
        <p:txBody>
          <a:bodyPr wrap="square" rtlCol="0">
            <a:spAutoFit/>
          </a:bodyPr>
          <a:lstStyle/>
          <a:p>
            <a:r>
              <a:rPr lang="fr-FR" sz="900" i="1" dirty="0" smtClean="0"/>
              <a:t>Question: Dans quel type d’entreprise travaillez-vous ?</a:t>
            </a:r>
            <a:endParaRPr lang="fr-FR" sz="9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91680" y="51470"/>
            <a:ext cx="5832648" cy="646331"/>
          </a:xfrm>
          <a:prstGeom prst="rect">
            <a:avLst/>
          </a:prstGeom>
          <a:noFill/>
        </p:spPr>
        <p:txBody>
          <a:bodyPr wrap="square" rtlCol="0">
            <a:spAutoFit/>
          </a:bodyPr>
          <a:lstStyle/>
          <a:p>
            <a:pPr algn="ctr"/>
            <a:r>
              <a:rPr lang="fr-FR" sz="3600" b="1" dirty="0" smtClean="0">
                <a:solidFill>
                  <a:schemeClr val="bg1"/>
                </a:solidFill>
              </a:rPr>
              <a:t>SECTEUR D’ACTIVITÉ</a:t>
            </a:r>
            <a:endParaRPr lang="fr-FR" sz="3600" b="1" dirty="0">
              <a:solidFill>
                <a:schemeClr val="bg1"/>
              </a:solidFill>
            </a:endParaRPr>
          </a:p>
        </p:txBody>
      </p:sp>
      <p:graphicFrame>
        <p:nvGraphicFramePr>
          <p:cNvPr id="11" name="Graphique 10"/>
          <p:cNvGraphicFramePr/>
          <p:nvPr>
            <p:extLst>
              <p:ext uri="{D42A27DB-BD31-4B8C-83A1-F6EECF244321}">
                <p14:modId xmlns:p14="http://schemas.microsoft.com/office/powerpoint/2010/main" val="3596905058"/>
              </p:ext>
            </p:extLst>
          </p:nvPr>
        </p:nvGraphicFramePr>
        <p:xfrm>
          <a:off x="0" y="1047750"/>
          <a:ext cx="9144000" cy="3540224"/>
        </p:xfrm>
        <a:graphic>
          <a:graphicData uri="http://schemas.openxmlformats.org/drawingml/2006/chart">
            <c:chart xmlns:c="http://schemas.openxmlformats.org/drawingml/2006/chart" xmlns:r="http://schemas.openxmlformats.org/officeDocument/2006/relationships" r:id="rId2"/>
          </a:graphicData>
        </a:graphic>
      </p:graphicFrame>
      <p:sp>
        <p:nvSpPr>
          <p:cNvPr id="12" name="ZoneTexte 11"/>
          <p:cNvSpPr txBox="1"/>
          <p:nvPr/>
        </p:nvSpPr>
        <p:spPr>
          <a:xfrm>
            <a:off x="107504" y="843558"/>
            <a:ext cx="4464496" cy="230832"/>
          </a:xfrm>
          <a:prstGeom prst="rect">
            <a:avLst/>
          </a:prstGeom>
          <a:noFill/>
        </p:spPr>
        <p:txBody>
          <a:bodyPr wrap="square" rtlCol="0">
            <a:spAutoFit/>
          </a:bodyPr>
          <a:lstStyle/>
          <a:p>
            <a:r>
              <a:rPr lang="fr-FR" sz="900" i="1" dirty="0" smtClean="0"/>
              <a:t>Question: Dans quel secteur travaillez-vous ?</a:t>
            </a:r>
            <a:endParaRPr lang="fr-FR" sz="9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hazzaz\Desktop\headhunting-and-recruitment.jpg"/>
          <p:cNvPicPr>
            <a:picLocks noChangeAspect="1" noChangeArrowheads="1"/>
          </p:cNvPicPr>
          <p:nvPr/>
        </p:nvPicPr>
        <p:blipFill>
          <a:blip r:embed="rId2" cstate="print"/>
          <a:srcRect l="12535" r="13454"/>
          <a:stretch>
            <a:fillRect/>
          </a:stretch>
        </p:blipFill>
        <p:spPr bwMode="auto">
          <a:xfrm>
            <a:off x="0" y="0"/>
            <a:ext cx="9144000" cy="5143500"/>
          </a:xfrm>
          <a:prstGeom prst="rect">
            <a:avLst/>
          </a:prstGeom>
          <a:noFill/>
        </p:spPr>
      </p:pic>
      <p:sp>
        <p:nvSpPr>
          <p:cNvPr id="3" name="Espace réservé du contenu 2"/>
          <p:cNvSpPr>
            <a:spLocks noGrp="1"/>
          </p:cNvSpPr>
          <p:nvPr>
            <p:ph idx="1"/>
          </p:nvPr>
        </p:nvSpPr>
        <p:spPr>
          <a:xfrm>
            <a:off x="1907704" y="463357"/>
            <a:ext cx="5328592" cy="4196625"/>
          </a:xfrm>
          <a:prstGeom prst="ellipse">
            <a:avLst/>
          </a:prstGeom>
          <a:solidFill>
            <a:schemeClr val="bg1">
              <a:alpha val="76000"/>
            </a:schemeClr>
          </a:solidFill>
          <a:ln w="28575">
            <a:noFill/>
          </a:ln>
        </p:spPr>
        <p:txBody>
          <a:bodyPr>
            <a:normAutofit fontScale="77500" lnSpcReduction="20000"/>
          </a:bodyPr>
          <a:lstStyle/>
          <a:p>
            <a:pPr algn="ctr">
              <a:buNone/>
            </a:pPr>
            <a:r>
              <a:rPr lang="fr-FR" dirty="0" smtClean="0"/>
              <a:t>L’EXPERTISE DES INFORMATICIENS MAROCAINS EST DEMANDÉE AU NIVEAU INTERNATIONAL :</a:t>
            </a:r>
          </a:p>
          <a:p>
            <a:pPr marL="0" indent="0" algn="ctr">
              <a:buNone/>
            </a:pPr>
            <a:r>
              <a:rPr lang="fr-FR" dirty="0" smtClean="0"/>
              <a:t> </a:t>
            </a:r>
            <a:r>
              <a:rPr lang="fr-FR" sz="3600" b="1" dirty="0" smtClean="0">
                <a:solidFill>
                  <a:srgbClr val="FF0000"/>
                </a:solidFill>
              </a:rPr>
              <a:t>60% </a:t>
            </a:r>
            <a:r>
              <a:rPr lang="fr-FR" dirty="0" smtClean="0"/>
              <a:t>DES INFORMATICIENS ONT DÉJÀ ÉTÉ APPROCHÉS PAR DES RECRUTEURS À L’ÉTRANGER</a:t>
            </a:r>
            <a:endParaRPr lang="fr-FR" dirty="0"/>
          </a:p>
        </p:txBody>
      </p:sp>
    </p:spTree>
    <p:extLst>
      <p:ext uri="{BB962C8B-B14F-4D97-AF65-F5344CB8AC3E}">
        <p14:creationId xmlns:p14="http://schemas.microsoft.com/office/powerpoint/2010/main" val="2976393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520" y="-20538"/>
            <a:ext cx="9443392" cy="857250"/>
          </a:xfrm>
        </p:spPr>
        <p:txBody>
          <a:bodyPr>
            <a:noAutofit/>
          </a:bodyPr>
          <a:lstStyle/>
          <a:p>
            <a:r>
              <a:rPr lang="fr-FR" sz="3200" b="1" dirty="0" smtClean="0">
                <a:solidFill>
                  <a:schemeClr val="bg1"/>
                </a:solidFill>
              </a:rPr>
              <a:t>ATTRACTIVITÉ DES INFORMATICIENS MAROCAINS</a:t>
            </a:r>
            <a:endParaRPr lang="fr-FR" sz="3200" b="1" dirty="0">
              <a:solidFill>
                <a:schemeClr val="bg1"/>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666885213"/>
              </p:ext>
            </p:extLst>
          </p:nvPr>
        </p:nvGraphicFramePr>
        <p:xfrm>
          <a:off x="457200" y="1200151"/>
          <a:ext cx="8229600" cy="339447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828750"/>
            <a:ext cx="5940152" cy="230832"/>
          </a:xfrm>
          <a:prstGeom prst="rect">
            <a:avLst/>
          </a:prstGeom>
        </p:spPr>
        <p:txBody>
          <a:bodyPr wrap="square">
            <a:spAutoFit/>
          </a:bodyPr>
          <a:lstStyle/>
          <a:p>
            <a:r>
              <a:rPr lang="fr-FR" sz="900" i="1" dirty="0" smtClean="0"/>
              <a:t>Question: Dans les 12 derniers mois, avez-vous déjà été approché par un recruteur pour travailler à l'étranger ? </a:t>
            </a:r>
            <a:endParaRPr lang="fr-FR" sz="900" i="1" dirty="0"/>
          </a:p>
        </p:txBody>
      </p:sp>
    </p:spTree>
    <p:extLst>
      <p:ext uri="{BB962C8B-B14F-4D97-AF65-F5344CB8AC3E}">
        <p14:creationId xmlns:p14="http://schemas.microsoft.com/office/powerpoint/2010/main" val="651828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3692"/>
            <a:ext cx="8229600" cy="857250"/>
          </a:xfrm>
        </p:spPr>
        <p:txBody>
          <a:bodyPr>
            <a:normAutofit/>
          </a:bodyPr>
          <a:lstStyle/>
          <a:p>
            <a:r>
              <a:rPr lang="fr-FR" sz="3600" b="1" dirty="0" smtClean="0">
                <a:solidFill>
                  <a:schemeClr val="bg1"/>
                </a:solidFill>
              </a:rPr>
              <a:t>EXPATRIATION</a:t>
            </a:r>
            <a:endParaRPr lang="fr-FR" sz="3600" b="1" dirty="0">
              <a:solidFill>
                <a:schemeClr val="bg1"/>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727162408"/>
              </p:ext>
            </p:extLst>
          </p:nvPr>
        </p:nvGraphicFramePr>
        <p:xfrm>
          <a:off x="467544" y="1329613"/>
          <a:ext cx="8229600" cy="3394472"/>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p:cNvSpPr txBox="1"/>
          <p:nvPr/>
        </p:nvSpPr>
        <p:spPr>
          <a:xfrm>
            <a:off x="35496" y="843558"/>
            <a:ext cx="5184576" cy="230832"/>
          </a:xfrm>
          <a:prstGeom prst="rect">
            <a:avLst/>
          </a:prstGeom>
          <a:noFill/>
        </p:spPr>
        <p:txBody>
          <a:bodyPr wrap="square" rtlCol="0">
            <a:spAutoFit/>
          </a:bodyPr>
          <a:lstStyle/>
          <a:p>
            <a:r>
              <a:rPr lang="fr-FR" sz="900" i="1" dirty="0" smtClean="0"/>
              <a:t>Question : Seriez-vous prêt à vous expatrier ? </a:t>
            </a:r>
            <a:endParaRPr lang="fr-FR" sz="900" i="1" dirty="0"/>
          </a:p>
        </p:txBody>
      </p:sp>
    </p:spTree>
    <p:extLst>
      <p:ext uri="{BB962C8B-B14F-4D97-AF65-F5344CB8AC3E}">
        <p14:creationId xmlns:p14="http://schemas.microsoft.com/office/powerpoint/2010/main" val="4008683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873338362"/>
              </p:ext>
            </p:extLst>
          </p:nvPr>
        </p:nvGraphicFramePr>
        <p:xfrm>
          <a:off x="395536" y="1275606"/>
          <a:ext cx="8229600" cy="3394472"/>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35496" y="843558"/>
            <a:ext cx="6192688" cy="230832"/>
          </a:xfrm>
          <a:prstGeom prst="rect">
            <a:avLst/>
          </a:prstGeom>
          <a:noFill/>
        </p:spPr>
        <p:txBody>
          <a:bodyPr wrap="square" rtlCol="0">
            <a:spAutoFit/>
          </a:bodyPr>
          <a:lstStyle/>
          <a:p>
            <a:r>
              <a:rPr lang="fr-FR" sz="900" i="1" dirty="0" smtClean="0"/>
              <a:t>Question : Seriez-vous prêt à revenir au Maroc? (Pour les cadres travaillant à l’étranger) </a:t>
            </a:r>
            <a:endParaRPr lang="fr-FR" sz="900" i="1" dirty="0"/>
          </a:p>
        </p:txBody>
      </p:sp>
      <p:sp>
        <p:nvSpPr>
          <p:cNvPr id="6" name="Titre 1"/>
          <p:cNvSpPr>
            <a:spLocks noGrp="1"/>
          </p:cNvSpPr>
          <p:nvPr>
            <p:ph type="title"/>
          </p:nvPr>
        </p:nvSpPr>
        <p:spPr>
          <a:xfrm>
            <a:off x="467544" y="-13692"/>
            <a:ext cx="8229600" cy="857250"/>
          </a:xfrm>
        </p:spPr>
        <p:txBody>
          <a:bodyPr>
            <a:normAutofit/>
          </a:bodyPr>
          <a:lstStyle/>
          <a:p>
            <a:r>
              <a:rPr lang="fr-FR" sz="3600" b="1" dirty="0" smtClean="0">
                <a:solidFill>
                  <a:schemeClr val="bg1"/>
                </a:solidFill>
              </a:rPr>
              <a:t>RETOUR AU MAROC</a:t>
            </a:r>
            <a:endParaRPr lang="fr-FR" sz="3600" b="1" dirty="0">
              <a:solidFill>
                <a:schemeClr val="bg1"/>
              </a:solidFill>
            </a:endParaRPr>
          </a:p>
        </p:txBody>
      </p:sp>
    </p:spTree>
    <p:extLst>
      <p:ext uri="{BB962C8B-B14F-4D97-AF65-F5344CB8AC3E}">
        <p14:creationId xmlns:p14="http://schemas.microsoft.com/office/powerpoint/2010/main" val="3680986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hazzaz\Desktop\hedhunting-madrid-adelantta.jpg"/>
          <p:cNvPicPr>
            <a:picLocks noChangeAspect="1" noChangeArrowheads="1"/>
          </p:cNvPicPr>
          <p:nvPr/>
        </p:nvPicPr>
        <p:blipFill>
          <a:blip r:embed="rId2" cstate="print">
            <a:lum contrast="-10000"/>
          </a:blip>
          <a:srcRect l="3353" r="2172"/>
          <a:stretch>
            <a:fillRect/>
          </a:stretch>
        </p:blipFill>
        <p:spPr bwMode="auto">
          <a:xfrm>
            <a:off x="0" y="1"/>
            <a:ext cx="9144000" cy="5164038"/>
          </a:xfrm>
          <a:prstGeom prst="rect">
            <a:avLst/>
          </a:prstGeom>
          <a:noFill/>
        </p:spPr>
      </p:pic>
      <p:sp>
        <p:nvSpPr>
          <p:cNvPr id="5" name="ZoneTexte 4"/>
          <p:cNvSpPr txBox="1"/>
          <p:nvPr/>
        </p:nvSpPr>
        <p:spPr>
          <a:xfrm>
            <a:off x="0" y="1779662"/>
            <a:ext cx="9144000" cy="1323439"/>
          </a:xfrm>
          <a:prstGeom prst="rect">
            <a:avLst/>
          </a:prstGeom>
          <a:solidFill>
            <a:schemeClr val="bg1">
              <a:alpha val="78000"/>
            </a:schemeClr>
          </a:solidFill>
        </p:spPr>
        <p:txBody>
          <a:bodyPr wrap="square" rtlCol="0">
            <a:spAutoFit/>
          </a:bodyPr>
          <a:lstStyle/>
          <a:p>
            <a:pPr algn="ctr"/>
            <a:r>
              <a:rPr lang="fr-FR" sz="4000" dirty="0" smtClean="0">
                <a:effectLst>
                  <a:outerShdw blurRad="38100" dist="38100" dir="2700000" algn="tl">
                    <a:srgbClr val="000000">
                      <a:alpha val="43137"/>
                    </a:srgbClr>
                  </a:outerShdw>
                </a:effectLst>
              </a:rPr>
              <a:t>Qui sont les informaticiens convoités par les entreprises à l’étranger ?</a:t>
            </a:r>
            <a:endParaRPr lang="fr-F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6043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538"/>
            <a:ext cx="8229600" cy="857250"/>
          </a:xfrm>
        </p:spPr>
        <p:txBody>
          <a:bodyPr>
            <a:noAutofit/>
          </a:bodyPr>
          <a:lstStyle/>
          <a:p>
            <a:r>
              <a:rPr lang="fr-FR" sz="2800" b="1" dirty="0" smtClean="0">
                <a:solidFill>
                  <a:schemeClr val="bg1"/>
                </a:solidFill>
              </a:rPr>
              <a:t>QUELLE FORMATION ONT LES INFORMATICIENS CHASSÉS PAR LES RECRUTEURS ÉTRANGERS ?</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05424239"/>
              </p:ext>
            </p:extLst>
          </p:nvPr>
        </p:nvGraphicFramePr>
        <p:xfrm>
          <a:off x="0" y="771551"/>
          <a:ext cx="9144000"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107504" y="3795886"/>
            <a:ext cx="8208912" cy="1038582"/>
          </a:xfrm>
          <a:prstGeom prst="roundRect">
            <a:avLst/>
          </a:prstGeom>
          <a:noFill/>
          <a:ln>
            <a:solidFill>
              <a:schemeClr val="tx1">
                <a:lumMod val="50000"/>
                <a:lumOff val="50000"/>
              </a:schemeClr>
            </a:solidFill>
            <a:prstDash val="dash"/>
          </a:ln>
        </p:spPr>
        <p:txBody>
          <a:bodyPr wrap="square" rtlCol="0">
            <a:spAutoFit/>
          </a:bodyPr>
          <a:lstStyle/>
          <a:p>
            <a:pPr algn="ctr"/>
            <a:r>
              <a:rPr lang="fr-FR" sz="1100" dirty="0" smtClean="0"/>
              <a:t>Sans grande surprise, ce sont les informaticiens hautement qualifiés qui se font chasser par des entreprises à l’étranger. </a:t>
            </a:r>
            <a:r>
              <a:rPr lang="fr-FR" sz="1100" b="1" dirty="0" smtClean="0"/>
              <a:t>85% </a:t>
            </a:r>
            <a:r>
              <a:rPr lang="fr-FR" sz="1100" dirty="0" smtClean="0"/>
              <a:t>des Bac+4 et </a:t>
            </a:r>
            <a:r>
              <a:rPr lang="fr-FR" sz="1100" b="1" dirty="0" smtClean="0"/>
              <a:t>70% </a:t>
            </a:r>
            <a:r>
              <a:rPr lang="fr-FR" sz="1100" dirty="0" smtClean="0"/>
              <a:t>des Bac+5 et plus ont déjà été approchés par un recruteur étranger. Les moins formés pour leur part ne sont pas aussi prisés : la grande majorité d’entre eux n’ont jamais été contactés par des compagnies à l’étranger. </a:t>
            </a:r>
          </a:p>
          <a:p>
            <a:pPr algn="ctr"/>
            <a:r>
              <a:rPr lang="fr-FR" sz="1100" dirty="0" smtClean="0"/>
              <a:t>Les entreprises internationales et étrangères cherchent donc aujourd’hui </a:t>
            </a:r>
            <a:r>
              <a:rPr lang="fr-FR" sz="1100" smtClean="0"/>
              <a:t>à recruter </a:t>
            </a:r>
            <a:r>
              <a:rPr lang="fr-FR" sz="1100" dirty="0" smtClean="0"/>
              <a:t>les informaticiens marocains ayant au minimum un Bac+4 ou un diplôme en école d’ingénieurs. Ils veulent des profils pointus qui vont les accompagner dans leurs projets d’envergure.</a:t>
            </a:r>
          </a:p>
        </p:txBody>
      </p:sp>
      <p:sp>
        <p:nvSpPr>
          <p:cNvPr id="3" name="Rectangle 2"/>
          <p:cNvSpPr/>
          <p:nvPr/>
        </p:nvSpPr>
        <p:spPr>
          <a:xfrm>
            <a:off x="5580112" y="1203598"/>
            <a:ext cx="3312368" cy="252028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flipH="1">
            <a:off x="4824536" y="1995686"/>
            <a:ext cx="395536" cy="32061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816621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4063639956"/>
              </p:ext>
            </p:extLst>
          </p:nvPr>
        </p:nvGraphicFramePr>
        <p:xfrm>
          <a:off x="94928" y="768127"/>
          <a:ext cx="9144000"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7" name="Titre 1"/>
          <p:cNvSpPr txBox="1">
            <a:spLocks/>
          </p:cNvSpPr>
          <p:nvPr/>
        </p:nvSpPr>
        <p:spPr>
          <a:xfrm>
            <a:off x="323528" y="-20538"/>
            <a:ext cx="8686800" cy="857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schemeClr val="bg1"/>
                </a:solidFill>
                <a:effectLst/>
                <a:uLnTx/>
                <a:uFillTx/>
                <a:latin typeface="+mj-lt"/>
                <a:ea typeface="+mj-ea"/>
                <a:cs typeface="+mj-cs"/>
              </a:rPr>
              <a:t>QUEL</a:t>
            </a:r>
            <a:r>
              <a:rPr kumimoji="0" lang="fr-FR" sz="2800" b="1" i="0" u="none" strike="noStrike" kern="1200" cap="none" spc="0" normalizeH="0" noProof="0" dirty="0" smtClean="0">
                <a:ln>
                  <a:noFill/>
                </a:ln>
                <a:solidFill>
                  <a:schemeClr val="bg1"/>
                </a:solidFill>
                <a:effectLst/>
                <a:uLnTx/>
                <a:uFillTx/>
                <a:latin typeface="+mj-lt"/>
                <a:ea typeface="+mj-ea"/>
                <a:cs typeface="+mj-cs"/>
              </a:rPr>
              <a:t> NIVEAU D’EXPÉRIENCE </a:t>
            </a:r>
            <a:r>
              <a:rPr kumimoji="0" lang="fr-FR" sz="2800" b="1" i="0" u="none" strike="noStrike" kern="1200" cap="none" spc="0" normalizeH="0" baseline="0" noProof="0" dirty="0" smtClean="0">
                <a:ln>
                  <a:noFill/>
                </a:ln>
                <a:solidFill>
                  <a:schemeClr val="bg1"/>
                </a:solidFill>
                <a:effectLst/>
                <a:uLnTx/>
                <a:uFillTx/>
                <a:latin typeface="+mj-lt"/>
                <a:ea typeface="+mj-ea"/>
                <a:cs typeface="+mj-cs"/>
              </a:rPr>
              <a:t>ONT LES INFORMATICIENS CHASSÉS PAR LES RECRUTEURS ÉTRANGERS ?</a:t>
            </a:r>
          </a:p>
        </p:txBody>
      </p:sp>
      <p:sp>
        <p:nvSpPr>
          <p:cNvPr id="8" name="ZoneTexte 7"/>
          <p:cNvSpPr txBox="1"/>
          <p:nvPr/>
        </p:nvSpPr>
        <p:spPr>
          <a:xfrm>
            <a:off x="72008" y="3867894"/>
            <a:ext cx="8244408" cy="1038582"/>
          </a:xfrm>
          <a:prstGeom prst="roundRect">
            <a:avLst/>
          </a:prstGeom>
          <a:noFill/>
          <a:ln>
            <a:solidFill>
              <a:schemeClr val="tx1">
                <a:lumMod val="50000"/>
                <a:lumOff val="50000"/>
              </a:schemeClr>
            </a:solidFill>
            <a:prstDash val="dash"/>
          </a:ln>
        </p:spPr>
        <p:txBody>
          <a:bodyPr wrap="square" rtlCol="0">
            <a:spAutoFit/>
          </a:bodyPr>
          <a:lstStyle/>
          <a:p>
            <a:pPr algn="ctr"/>
            <a:r>
              <a:rPr lang="fr-FR" sz="1100" b="1" dirty="0" smtClean="0"/>
              <a:t>Les informaticiens expérimentés, très convoités sur le marché international.</a:t>
            </a:r>
          </a:p>
          <a:p>
            <a:pPr algn="ctr"/>
            <a:r>
              <a:rPr lang="fr-FR" sz="1100" dirty="0" smtClean="0"/>
              <a:t>Les informaticiens juniors ne sont pas aussi prisés que les plus expérimentés. L’expérience professionnelle acquise avec les années donne de la valeur au profil. </a:t>
            </a:r>
            <a:r>
              <a:rPr lang="fr-FR" sz="1100" b="1" dirty="0" smtClean="0"/>
              <a:t>83% </a:t>
            </a:r>
            <a:r>
              <a:rPr lang="fr-FR" sz="1100" dirty="0" smtClean="0"/>
              <a:t>des profils 6-8 ans d’expérience et </a:t>
            </a:r>
            <a:r>
              <a:rPr lang="fr-FR" sz="1100" b="1" dirty="0" smtClean="0"/>
              <a:t>67%</a:t>
            </a:r>
            <a:r>
              <a:rPr lang="fr-FR" sz="1100" dirty="0" smtClean="0"/>
              <a:t> des profils 8-10 ans d’expérience ont déjà été chassés</a:t>
            </a:r>
          </a:p>
          <a:p>
            <a:pPr algn="ctr"/>
            <a:r>
              <a:rPr lang="fr-FR" sz="1100" dirty="0" smtClean="0"/>
              <a:t> par des recruteurs étrangers, contre 50% des débutants et juniors. Ce dernier chiffre reste tout de même important, car cela témoigne d’un réel intérêt envers nos informaticiens, même inexpérimentés. </a:t>
            </a:r>
          </a:p>
        </p:txBody>
      </p:sp>
      <p:sp>
        <p:nvSpPr>
          <p:cNvPr id="5" name="Rectangle 4"/>
          <p:cNvSpPr/>
          <p:nvPr/>
        </p:nvSpPr>
        <p:spPr>
          <a:xfrm>
            <a:off x="4788024" y="1059582"/>
            <a:ext cx="1368152" cy="273630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775848" y="1057628"/>
            <a:ext cx="1368152" cy="273630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40003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538"/>
            <a:ext cx="8229600" cy="857250"/>
          </a:xfrm>
        </p:spPr>
        <p:txBody>
          <a:bodyPr>
            <a:noAutofit/>
          </a:bodyPr>
          <a:lstStyle/>
          <a:p>
            <a:r>
              <a:rPr lang="fr-FR" sz="2800" b="1" dirty="0" smtClean="0">
                <a:solidFill>
                  <a:schemeClr val="bg1"/>
                </a:solidFill>
              </a:rPr>
              <a:t>QUEL TYPE D’EXPÉRIENCE ONT LES INFORMATICIENS CHASSÉS PAR LES RECRUTEURS ÉTRANGERS ?</a:t>
            </a:r>
            <a:endParaRPr lang="fr-FR" sz="2800" b="1" dirty="0">
              <a:solidFill>
                <a:schemeClr val="bg1"/>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857350204"/>
              </p:ext>
            </p:extLst>
          </p:nvPr>
        </p:nvGraphicFramePr>
        <p:xfrm>
          <a:off x="457200" y="843558"/>
          <a:ext cx="8229600" cy="3384375"/>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648072" y="4211994"/>
            <a:ext cx="7524328" cy="664012"/>
          </a:xfrm>
          <a:prstGeom prst="roundRect">
            <a:avLst/>
          </a:prstGeom>
          <a:noFill/>
          <a:ln>
            <a:solidFill>
              <a:schemeClr val="tx1">
                <a:lumMod val="50000"/>
                <a:lumOff val="50000"/>
              </a:schemeClr>
            </a:solidFill>
            <a:prstDash val="dash"/>
          </a:ln>
        </p:spPr>
        <p:txBody>
          <a:bodyPr wrap="square" rtlCol="0">
            <a:spAutoFit/>
          </a:bodyPr>
          <a:lstStyle/>
          <a:p>
            <a:pPr algn="ctr"/>
            <a:r>
              <a:rPr lang="fr-FR" sz="1100" dirty="0" smtClean="0"/>
              <a:t>Les informaticiens travaillant dans de grandes structures ont plus de chance de se faire chasser par des entreprises étrangères. </a:t>
            </a:r>
          </a:p>
          <a:p>
            <a:pPr algn="ctr"/>
            <a:r>
              <a:rPr lang="fr-FR" sz="1100" dirty="0" smtClean="0"/>
              <a:t>Une expérience en GE est clairement différente d’une expérience en TPE. Travailler dans une grande entreprise est généralement plus formateur.</a:t>
            </a:r>
          </a:p>
        </p:txBody>
      </p:sp>
    </p:spTree>
    <p:extLst>
      <p:ext uri="{BB962C8B-B14F-4D97-AF65-F5344CB8AC3E}">
        <p14:creationId xmlns:p14="http://schemas.microsoft.com/office/powerpoint/2010/main" val="3622610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791" y="557848"/>
            <a:ext cx="5427603" cy="861774"/>
          </a:xfrm>
          <a:prstGeom prst="rect">
            <a:avLst/>
          </a:prstGeom>
        </p:spPr>
        <p:txBody>
          <a:bodyPr wrap="square">
            <a:spAutoFit/>
          </a:bodyPr>
          <a:lstStyle/>
          <a:p>
            <a:endParaRPr lang="fr-FR" sz="1600" b="1" dirty="0">
              <a:solidFill>
                <a:prstClr val="black"/>
              </a:solidFill>
            </a:endParaRPr>
          </a:p>
          <a:p>
            <a:pPr algn="just"/>
            <a:r>
              <a:rPr lang="fr-FR" sz="1600" b="1" dirty="0">
                <a:solidFill>
                  <a:prstClr val="white">
                    <a:lumMod val="50000"/>
                  </a:prstClr>
                </a:solidFill>
              </a:rPr>
              <a:t>Sujet de l’enquête</a:t>
            </a:r>
            <a:endParaRPr lang="fr-FR" sz="1600" dirty="0">
              <a:solidFill>
                <a:prstClr val="white">
                  <a:lumMod val="50000"/>
                </a:prstClr>
              </a:solidFill>
            </a:endParaRPr>
          </a:p>
          <a:p>
            <a:pPr algn="just"/>
            <a:r>
              <a:rPr lang="fr-FR" sz="1600" b="1" dirty="0" smtClean="0"/>
              <a:t>Zoom sur les métiers de l’IT au Maroc</a:t>
            </a:r>
            <a:endParaRPr lang="fr-FR" sz="1600" b="1" dirty="0">
              <a:solidFill>
                <a:prstClr val="black"/>
              </a:solidFill>
            </a:endParaRPr>
          </a:p>
        </p:txBody>
      </p:sp>
      <p:sp>
        <p:nvSpPr>
          <p:cNvPr id="5" name="Rectangle 4"/>
          <p:cNvSpPr/>
          <p:nvPr/>
        </p:nvSpPr>
        <p:spPr>
          <a:xfrm>
            <a:off x="126792" y="1491630"/>
            <a:ext cx="5957376" cy="1154162"/>
          </a:xfrm>
          <a:prstGeom prst="rect">
            <a:avLst/>
          </a:prstGeom>
        </p:spPr>
        <p:txBody>
          <a:bodyPr wrap="square">
            <a:spAutoFit/>
          </a:bodyPr>
          <a:lstStyle/>
          <a:p>
            <a:r>
              <a:rPr lang="fr-FR" sz="1600" b="1" dirty="0" smtClean="0">
                <a:solidFill>
                  <a:prstClr val="white">
                    <a:lumMod val="50000"/>
                  </a:prstClr>
                </a:solidFill>
              </a:rPr>
              <a:t>Objectif</a:t>
            </a:r>
          </a:p>
          <a:p>
            <a:pPr marL="360363" indent="-269875" algn="just">
              <a:spcAft>
                <a:spcPts val="600"/>
              </a:spcAft>
              <a:buFont typeface="Arial" pitchFamily="34" charset="0"/>
              <a:buChar char="•"/>
            </a:pPr>
            <a:r>
              <a:rPr lang="fr-FR" sz="1600" dirty="0" smtClean="0"/>
              <a:t>Identifier les profils les plus demandés sur le marché international et les facteurs de motivation des informaticiens</a:t>
            </a:r>
          </a:p>
          <a:p>
            <a:pPr marL="360363" lvl="0" indent="-269875" algn="just">
              <a:spcAft>
                <a:spcPts val="600"/>
              </a:spcAft>
              <a:buFont typeface="Arial" pitchFamily="34" charset="0"/>
              <a:buChar char="•"/>
            </a:pPr>
            <a:r>
              <a:rPr lang="fr-FR" sz="1600" dirty="0" smtClean="0"/>
              <a:t>Mesurer le niveau de satisfaction des informaticiens marocains </a:t>
            </a:r>
          </a:p>
        </p:txBody>
      </p:sp>
      <p:sp>
        <p:nvSpPr>
          <p:cNvPr id="6" name="Rectangle 5"/>
          <p:cNvSpPr/>
          <p:nvPr/>
        </p:nvSpPr>
        <p:spPr>
          <a:xfrm>
            <a:off x="129899" y="123478"/>
            <a:ext cx="5274393" cy="461665"/>
          </a:xfrm>
          <a:prstGeom prst="rect">
            <a:avLst/>
          </a:prstGeom>
        </p:spPr>
        <p:txBody>
          <a:bodyPr wrap="none">
            <a:spAutoFit/>
          </a:bodyPr>
          <a:lstStyle/>
          <a:p>
            <a:pPr algn="ctr"/>
            <a:r>
              <a:rPr lang="fr-FR" sz="2400" b="1" dirty="0">
                <a:solidFill>
                  <a:srgbClr val="C00000"/>
                </a:solidFill>
                <a:effectLst>
                  <a:outerShdw blurRad="38100" dist="38100" dir="2700000" algn="tl">
                    <a:srgbClr val="000000">
                      <a:alpha val="43137"/>
                    </a:srgbClr>
                  </a:outerShdw>
                </a:effectLst>
              </a:rPr>
              <a:t>FICHE SIGNALÉTIQUE DE L’ENKÊTE </a:t>
            </a:r>
            <a:r>
              <a:rPr lang="fr-FR" sz="2400" b="1" dirty="0" smtClean="0">
                <a:solidFill>
                  <a:srgbClr val="C00000"/>
                </a:solidFill>
                <a:effectLst>
                  <a:outerShdw blurRad="38100" dist="38100" dir="2700000" algn="tl">
                    <a:srgbClr val="000000">
                      <a:alpha val="43137"/>
                    </a:srgbClr>
                  </a:outerShdw>
                </a:effectLst>
              </a:rPr>
              <a:t>N° 20</a:t>
            </a:r>
            <a:endParaRPr lang="fr-FR" sz="2400" b="1" dirty="0">
              <a:solidFill>
                <a:srgbClr val="C00000"/>
              </a:solidFill>
              <a:effectLst>
                <a:outerShdw blurRad="38100" dist="38100" dir="2700000" algn="tl">
                  <a:srgbClr val="000000">
                    <a:alpha val="43137"/>
                  </a:srgbClr>
                </a:outerShdw>
              </a:effectLst>
            </a:endParaRPr>
          </a:p>
        </p:txBody>
      </p:sp>
      <p:sp>
        <p:nvSpPr>
          <p:cNvPr id="7" name="Rectangle 6"/>
          <p:cNvSpPr/>
          <p:nvPr/>
        </p:nvSpPr>
        <p:spPr>
          <a:xfrm>
            <a:off x="198800" y="3012221"/>
            <a:ext cx="5453320" cy="1600438"/>
          </a:xfrm>
          <a:prstGeom prst="rect">
            <a:avLst/>
          </a:prstGeom>
        </p:spPr>
        <p:txBody>
          <a:bodyPr wrap="square">
            <a:spAutoFit/>
          </a:bodyPr>
          <a:lstStyle/>
          <a:p>
            <a:pPr algn="just"/>
            <a:r>
              <a:rPr lang="fr-FR" sz="1600" b="1" dirty="0" smtClean="0">
                <a:solidFill>
                  <a:prstClr val="white">
                    <a:lumMod val="50000"/>
                  </a:prstClr>
                </a:solidFill>
              </a:rPr>
              <a:t>Cible : </a:t>
            </a:r>
            <a:r>
              <a:rPr lang="fr-FR" sz="1600" dirty="0" smtClean="0">
                <a:solidFill>
                  <a:prstClr val="black"/>
                </a:solidFill>
              </a:rPr>
              <a:t>Profils IT de la base de données ReKrute au Maroc</a:t>
            </a:r>
            <a:endParaRPr lang="fr-FR" sz="1600" dirty="0">
              <a:solidFill>
                <a:prstClr val="black"/>
              </a:solidFill>
            </a:endParaRPr>
          </a:p>
          <a:p>
            <a:pPr algn="just"/>
            <a:endParaRPr lang="fr-FR" sz="1600" b="1" dirty="0">
              <a:solidFill>
                <a:prstClr val="black"/>
              </a:solidFill>
            </a:endParaRPr>
          </a:p>
          <a:p>
            <a:pPr algn="just"/>
            <a:r>
              <a:rPr lang="fr-FR" sz="1600" b="1" dirty="0">
                <a:solidFill>
                  <a:prstClr val="white">
                    <a:lumMod val="50000"/>
                  </a:prstClr>
                </a:solidFill>
              </a:rPr>
              <a:t>Mode d’administration : </a:t>
            </a:r>
            <a:r>
              <a:rPr lang="fr-FR" sz="1600" dirty="0">
                <a:solidFill>
                  <a:prstClr val="black"/>
                </a:solidFill>
              </a:rPr>
              <a:t>Par </a:t>
            </a:r>
            <a:r>
              <a:rPr lang="fr-FR" sz="1600" dirty="0" smtClean="0">
                <a:solidFill>
                  <a:prstClr val="black"/>
                </a:solidFill>
              </a:rPr>
              <a:t>mail.</a:t>
            </a:r>
            <a:endParaRPr lang="fr-FR" sz="1600" dirty="0">
              <a:solidFill>
                <a:prstClr val="black"/>
              </a:solidFill>
            </a:endParaRPr>
          </a:p>
          <a:p>
            <a:pPr algn="just"/>
            <a:endParaRPr lang="fr-FR" sz="1600" b="1" dirty="0">
              <a:solidFill>
                <a:prstClr val="black"/>
              </a:solidFill>
            </a:endParaRPr>
          </a:p>
          <a:p>
            <a:pPr algn="just"/>
            <a:r>
              <a:rPr lang="fr-FR" sz="1600" b="1" dirty="0">
                <a:solidFill>
                  <a:prstClr val="white">
                    <a:lumMod val="50000"/>
                  </a:prstClr>
                </a:solidFill>
              </a:rPr>
              <a:t>Nombre de réponses collectées </a:t>
            </a:r>
            <a:r>
              <a:rPr lang="fr-FR" sz="1600" b="1" dirty="0" smtClean="0">
                <a:solidFill>
                  <a:prstClr val="white">
                    <a:lumMod val="50000"/>
                  </a:prstClr>
                </a:solidFill>
              </a:rPr>
              <a:t>: </a:t>
            </a:r>
            <a:r>
              <a:rPr lang="fr-FR" b="1" dirty="0" smtClean="0">
                <a:solidFill>
                  <a:prstClr val="black"/>
                </a:solidFill>
              </a:rPr>
              <a:t>1246</a:t>
            </a:r>
            <a:r>
              <a:rPr lang="fr-FR" sz="1600" dirty="0" smtClean="0">
                <a:solidFill>
                  <a:prstClr val="black"/>
                </a:solidFill>
              </a:rPr>
              <a:t> marocains </a:t>
            </a:r>
            <a:r>
              <a:rPr lang="fr-FR" sz="1600" dirty="0">
                <a:solidFill>
                  <a:prstClr val="black"/>
                </a:solidFill>
              </a:rPr>
              <a:t>ont </a:t>
            </a:r>
            <a:r>
              <a:rPr lang="fr-FR" sz="1600" dirty="0" smtClean="0">
                <a:solidFill>
                  <a:prstClr val="black"/>
                </a:solidFill>
              </a:rPr>
              <a:t>répondu au questionnaire.</a:t>
            </a:r>
            <a:endParaRPr lang="fr-FR" sz="1600" dirty="0">
              <a:solidFill>
                <a:prstClr val="black"/>
              </a:solidFill>
            </a:endParaRPr>
          </a:p>
        </p:txBody>
      </p:sp>
      <p:pic>
        <p:nvPicPr>
          <p:cNvPr id="45057" name="Picture 1" descr="C:\Users\yhazzaz\Desktop\hr-people-analytics-software-big-data-webinar.png"/>
          <p:cNvPicPr>
            <a:picLocks noChangeAspect="1" noChangeArrowheads="1"/>
          </p:cNvPicPr>
          <p:nvPr/>
        </p:nvPicPr>
        <p:blipFill>
          <a:blip r:embed="rId2" cstate="print"/>
          <a:srcRect l="52800" r="15586"/>
          <a:stretch>
            <a:fillRect/>
          </a:stretch>
        </p:blipFill>
        <p:spPr bwMode="auto">
          <a:xfrm>
            <a:off x="6112986" y="0"/>
            <a:ext cx="3031014" cy="5143500"/>
          </a:xfrm>
          <a:prstGeom prst="rect">
            <a:avLst/>
          </a:prstGeom>
          <a:noFill/>
          <a:effectLst>
            <a:outerShdw blurRad="50800" dist="38100" dir="13500000" algn="br" rotWithShape="0">
              <a:prstClr val="black">
                <a:alpha val="40000"/>
              </a:prst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r="2657"/>
          <a:stretch/>
        </p:blipFill>
        <p:spPr>
          <a:xfrm>
            <a:off x="-36512" y="-35752"/>
            <a:ext cx="9217024" cy="5441692"/>
          </a:xfrm>
        </p:spPr>
      </p:pic>
      <p:sp>
        <p:nvSpPr>
          <p:cNvPr id="5" name="Rectangle 1"/>
          <p:cNvSpPr>
            <a:spLocks noChangeArrowheads="1"/>
          </p:cNvSpPr>
          <p:nvPr/>
        </p:nvSpPr>
        <p:spPr bwMode="auto">
          <a:xfrm>
            <a:off x="2249742" y="1374097"/>
            <a:ext cx="4644516" cy="2621994"/>
          </a:xfrm>
          <a:prstGeom prst="roundRect">
            <a:avLst/>
          </a:prstGeom>
          <a:solidFill>
            <a:schemeClr val="bg1">
              <a:alpha val="96000"/>
            </a:schemeClr>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fr-FR" sz="4400" b="1" dirty="0" smtClean="0">
              <a:ea typeface="Calibri" pitchFamily="34" charset="0"/>
              <a:cs typeface="Times New Roman" pitchFamily="18" charset="0"/>
            </a:endParaRPr>
          </a:p>
          <a:p>
            <a:pPr algn="ctr" fontAlgn="base">
              <a:spcBef>
                <a:spcPct val="0"/>
              </a:spcBef>
              <a:spcAft>
                <a:spcPct val="0"/>
              </a:spcAft>
            </a:pPr>
            <a:r>
              <a:rPr lang="fr-FR" sz="4400" b="1" dirty="0" smtClean="0">
                <a:ea typeface="Calibri" pitchFamily="34" charset="0"/>
                <a:cs typeface="Times New Roman" pitchFamily="18" charset="0"/>
              </a:rPr>
              <a:t>RÉMUNÉRATION</a:t>
            </a:r>
          </a:p>
          <a:p>
            <a:pPr algn="ctr" fontAlgn="base">
              <a:spcBef>
                <a:spcPct val="0"/>
              </a:spcBef>
              <a:spcAft>
                <a:spcPct val="0"/>
              </a:spcAft>
            </a:pPr>
            <a:endParaRPr lang="fr-FR" sz="4400" b="1" dirty="0" smtClean="0">
              <a:ea typeface="Calibri" pitchFamily="34" charset="0"/>
              <a:cs typeface="Times New Roman" pitchFamily="18" charset="0"/>
            </a:endParaRPr>
          </a:p>
          <a:p>
            <a:pPr algn="ctr" fontAlgn="base">
              <a:spcBef>
                <a:spcPct val="0"/>
              </a:spcBef>
              <a:spcAft>
                <a:spcPct val="0"/>
              </a:spcAft>
            </a:pPr>
            <a:endParaRPr lang="fr-FR" sz="1600" b="1" i="1" dirty="0" smtClean="0">
              <a:ea typeface="Calibri" pitchFamily="34" charset="0"/>
              <a:cs typeface="Times New Roman" pitchFamily="18" charset="0"/>
            </a:endParaRPr>
          </a:p>
        </p:txBody>
      </p:sp>
    </p:spTree>
    <p:extLst>
      <p:ext uri="{BB962C8B-B14F-4D97-AF65-F5344CB8AC3E}">
        <p14:creationId xmlns:p14="http://schemas.microsoft.com/office/powerpoint/2010/main" val="1069818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hazzaz\Desktop\why-pay-per-click-ads-are-wasting-your-money-559e7d0284.jpg"/>
          <p:cNvPicPr>
            <a:picLocks noChangeAspect="1" noChangeArrowheads="1"/>
          </p:cNvPicPr>
          <p:nvPr/>
        </p:nvPicPr>
        <p:blipFill>
          <a:blip r:embed="rId2" cstate="print"/>
          <a:srcRect l="1173" b="1103"/>
          <a:stretch>
            <a:fillRect/>
          </a:stretch>
        </p:blipFill>
        <p:spPr bwMode="auto">
          <a:xfrm>
            <a:off x="0" y="0"/>
            <a:ext cx="9144000" cy="5143500"/>
          </a:xfrm>
          <a:prstGeom prst="rect">
            <a:avLst/>
          </a:prstGeom>
          <a:noFill/>
        </p:spPr>
      </p:pic>
      <p:sp>
        <p:nvSpPr>
          <p:cNvPr id="5" name="ZoneTexte 4"/>
          <p:cNvSpPr txBox="1"/>
          <p:nvPr/>
        </p:nvSpPr>
        <p:spPr>
          <a:xfrm>
            <a:off x="0" y="1779662"/>
            <a:ext cx="9144000" cy="1323439"/>
          </a:xfrm>
          <a:prstGeom prst="rect">
            <a:avLst/>
          </a:prstGeom>
          <a:solidFill>
            <a:schemeClr val="bg1">
              <a:alpha val="78000"/>
            </a:schemeClr>
          </a:solidFill>
        </p:spPr>
        <p:txBody>
          <a:bodyPr wrap="square" rtlCol="0">
            <a:spAutoFit/>
          </a:bodyPr>
          <a:lstStyle/>
          <a:p>
            <a:pPr algn="ctr"/>
            <a:r>
              <a:rPr lang="fr-FR" sz="4000" dirty="0" smtClean="0">
                <a:effectLst>
                  <a:outerShdw blurRad="38100" dist="38100" dir="2700000" algn="tl">
                    <a:srgbClr val="000000">
                      <a:alpha val="43137"/>
                    </a:srgbClr>
                  </a:outerShdw>
                </a:effectLst>
              </a:rPr>
              <a:t>Quels sont les salaires perçus par les informaticiens ?</a:t>
            </a:r>
            <a:endParaRPr lang="fr-FR"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19672" y="195487"/>
            <a:ext cx="5832648" cy="646331"/>
          </a:xfrm>
          <a:prstGeom prst="rect">
            <a:avLst/>
          </a:prstGeom>
          <a:noFill/>
        </p:spPr>
        <p:txBody>
          <a:bodyPr wrap="square" rtlCol="0">
            <a:spAutoFit/>
          </a:bodyPr>
          <a:lstStyle/>
          <a:p>
            <a:pPr algn="ctr"/>
            <a:r>
              <a:rPr lang="fr-FR" sz="3600" b="1" dirty="0" smtClean="0">
                <a:solidFill>
                  <a:schemeClr val="bg1"/>
                </a:solidFill>
              </a:rPr>
              <a:t>SALAIRE VARIABLE</a:t>
            </a:r>
            <a:endParaRPr lang="fr-FR" sz="3600" b="1" dirty="0">
              <a:solidFill>
                <a:schemeClr val="bg1"/>
              </a:solidFill>
            </a:endParaRPr>
          </a:p>
        </p:txBody>
      </p:sp>
      <p:sp>
        <p:nvSpPr>
          <p:cNvPr id="7" name="ZoneTexte 6"/>
          <p:cNvSpPr txBox="1"/>
          <p:nvPr/>
        </p:nvSpPr>
        <p:spPr>
          <a:xfrm>
            <a:off x="107504" y="828750"/>
            <a:ext cx="4680520" cy="230832"/>
          </a:xfrm>
          <a:prstGeom prst="rect">
            <a:avLst/>
          </a:prstGeom>
          <a:noFill/>
        </p:spPr>
        <p:txBody>
          <a:bodyPr wrap="square" rtlCol="0">
            <a:spAutoFit/>
          </a:bodyPr>
          <a:lstStyle/>
          <a:p>
            <a:r>
              <a:rPr lang="fr-FR" sz="900" i="1" dirty="0" smtClean="0"/>
              <a:t>Question: En </a:t>
            </a:r>
            <a:r>
              <a:rPr lang="fr-FR" sz="900" i="1" dirty="0"/>
              <a:t>plus de votre salaire fixe, avez-vous un salaire variable ? </a:t>
            </a:r>
            <a:endParaRPr lang="en-US" sz="900" i="1" dirty="0"/>
          </a:p>
        </p:txBody>
      </p:sp>
      <p:graphicFrame>
        <p:nvGraphicFramePr>
          <p:cNvPr id="10" name="Graphique 9"/>
          <p:cNvGraphicFramePr/>
          <p:nvPr>
            <p:extLst>
              <p:ext uri="{D42A27DB-BD31-4B8C-83A1-F6EECF244321}">
                <p14:modId xmlns:p14="http://schemas.microsoft.com/office/powerpoint/2010/main" val="329250678"/>
              </p:ext>
            </p:extLst>
          </p:nvPr>
        </p:nvGraphicFramePr>
        <p:xfrm>
          <a:off x="-14986" y="1059582"/>
          <a:ext cx="4010922" cy="38164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p:cNvGraphicFramePr/>
          <p:nvPr>
            <p:extLst>
              <p:ext uri="{D42A27DB-BD31-4B8C-83A1-F6EECF244321}">
                <p14:modId xmlns:p14="http://schemas.microsoft.com/office/powerpoint/2010/main" val="2038627219"/>
              </p:ext>
            </p:extLst>
          </p:nvPr>
        </p:nvGraphicFramePr>
        <p:xfrm>
          <a:off x="4150938" y="946428"/>
          <a:ext cx="5141524" cy="3559012"/>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8"/>
          <p:cNvSpPr txBox="1"/>
          <p:nvPr/>
        </p:nvSpPr>
        <p:spPr>
          <a:xfrm>
            <a:off x="1589161" y="4443958"/>
            <a:ext cx="1080120" cy="400110"/>
          </a:xfrm>
          <a:prstGeom prst="rect">
            <a:avLst/>
          </a:prstGeom>
          <a:noFill/>
        </p:spPr>
        <p:txBody>
          <a:bodyPr wrap="square" rtlCol="0">
            <a:spAutoFit/>
          </a:bodyPr>
          <a:lstStyle/>
          <a:p>
            <a:r>
              <a:rPr lang="fr-FR" sz="2000" b="1" dirty="0" smtClean="0">
                <a:effectLst>
                  <a:outerShdw blurRad="38100" dist="38100" dir="2700000" algn="tl">
                    <a:srgbClr val="000000">
                      <a:alpha val="43137"/>
                    </a:srgbClr>
                  </a:outerShdw>
                </a:effectLst>
              </a:rPr>
              <a:t>2018</a:t>
            </a:r>
            <a:endParaRPr lang="fr-FR" sz="2000" b="1" dirty="0">
              <a:effectLst>
                <a:outerShdw blurRad="38100" dist="38100" dir="2700000" algn="tl">
                  <a:srgbClr val="000000">
                    <a:alpha val="43137"/>
                  </a:srgbClr>
                </a:outerShdw>
              </a:effectLst>
            </a:endParaRPr>
          </a:p>
        </p:txBody>
      </p:sp>
      <p:sp>
        <p:nvSpPr>
          <p:cNvPr id="11" name="ZoneTexte 8"/>
          <p:cNvSpPr txBox="1"/>
          <p:nvPr/>
        </p:nvSpPr>
        <p:spPr>
          <a:xfrm>
            <a:off x="6228184" y="4409995"/>
            <a:ext cx="1080120"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b="1" dirty="0" smtClean="0">
                <a:effectLst>
                  <a:outerShdw blurRad="38100" dist="38100" dir="2700000" algn="tl">
                    <a:srgbClr val="000000">
                      <a:alpha val="43137"/>
                    </a:srgbClr>
                  </a:outerShdw>
                </a:effectLst>
              </a:rPr>
              <a:t>2016</a:t>
            </a:r>
            <a:endParaRPr lang="fr-FR"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19672" y="195487"/>
            <a:ext cx="5832648" cy="646331"/>
          </a:xfrm>
          <a:prstGeom prst="rect">
            <a:avLst/>
          </a:prstGeom>
          <a:noFill/>
        </p:spPr>
        <p:txBody>
          <a:bodyPr wrap="square" rtlCol="0">
            <a:spAutoFit/>
          </a:bodyPr>
          <a:lstStyle/>
          <a:p>
            <a:pPr algn="ctr"/>
            <a:r>
              <a:rPr lang="fr-FR" sz="3600" b="1" dirty="0" smtClean="0">
                <a:solidFill>
                  <a:schemeClr val="bg1"/>
                </a:solidFill>
              </a:rPr>
              <a:t>SALAIRE VARIABLE</a:t>
            </a:r>
            <a:endParaRPr lang="fr-FR" sz="3600" b="1" dirty="0">
              <a:solidFill>
                <a:schemeClr val="bg1"/>
              </a:solidFill>
            </a:endParaRPr>
          </a:p>
        </p:txBody>
      </p:sp>
      <p:graphicFrame>
        <p:nvGraphicFramePr>
          <p:cNvPr id="10" name="Graphique 9"/>
          <p:cNvGraphicFramePr/>
          <p:nvPr>
            <p:extLst>
              <p:ext uri="{D42A27DB-BD31-4B8C-83A1-F6EECF244321}">
                <p14:modId xmlns:p14="http://schemas.microsoft.com/office/powerpoint/2010/main" val="2021889741"/>
              </p:ext>
            </p:extLst>
          </p:nvPr>
        </p:nvGraphicFramePr>
        <p:xfrm>
          <a:off x="251520" y="1203598"/>
          <a:ext cx="8712968" cy="279176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179512" y="843558"/>
            <a:ext cx="4572000" cy="230832"/>
          </a:xfrm>
          <a:prstGeom prst="rect">
            <a:avLst/>
          </a:prstGeom>
        </p:spPr>
        <p:txBody>
          <a:bodyPr>
            <a:spAutoFit/>
          </a:bodyPr>
          <a:lstStyle/>
          <a:p>
            <a:r>
              <a:rPr lang="fr-FR" sz="900" i="1" dirty="0" smtClean="0"/>
              <a:t>Question: Si oui, quel type de variable avez-vous? </a:t>
            </a:r>
            <a:endParaRPr lang="en-US" sz="900" i="1" dirty="0"/>
          </a:p>
        </p:txBody>
      </p:sp>
      <p:sp>
        <p:nvSpPr>
          <p:cNvPr id="6" name="Rectangle 5"/>
          <p:cNvSpPr/>
          <p:nvPr/>
        </p:nvSpPr>
        <p:spPr>
          <a:xfrm>
            <a:off x="1043608" y="4229675"/>
            <a:ext cx="6984776" cy="646331"/>
          </a:xfrm>
          <a:prstGeom prst="rect">
            <a:avLst/>
          </a:prstGeom>
          <a:noFill/>
          <a:ln>
            <a:solidFill>
              <a:schemeClr val="tx1">
                <a:lumMod val="50000"/>
                <a:lumOff val="50000"/>
              </a:schemeClr>
            </a:solidFill>
            <a:prstDash val="dash"/>
          </a:ln>
        </p:spPr>
        <p:txBody>
          <a:bodyPr wrap="square" rtlCol="0">
            <a:spAutoFit/>
          </a:bodyPr>
          <a:lstStyle/>
          <a:p>
            <a:pPr algn="ctr"/>
            <a:r>
              <a:rPr lang="fr-FR" sz="1200" b="1" dirty="0" smtClean="0">
                <a:solidFill>
                  <a:srgbClr val="DA0000"/>
                </a:solidFill>
              </a:rPr>
              <a:t>42% </a:t>
            </a:r>
            <a:r>
              <a:rPr lang="fr-FR" sz="1200" dirty="0"/>
              <a:t>des répondants qui ont une part variable dans leur salaire, ont un variable sur </a:t>
            </a:r>
            <a:r>
              <a:rPr lang="fr-FR" sz="1200" dirty="0" smtClean="0"/>
              <a:t>objectifs </a:t>
            </a:r>
            <a:r>
              <a:rPr lang="fr-FR" sz="1200" i="1" dirty="0" smtClean="0"/>
              <a:t>(48% en 2016)</a:t>
            </a:r>
            <a:endParaRPr lang="fr-FR" sz="1200" i="1" dirty="0"/>
          </a:p>
          <a:p>
            <a:pPr algn="ctr"/>
            <a:r>
              <a:rPr lang="fr-FR" sz="1200" b="1" dirty="0" smtClean="0">
                <a:solidFill>
                  <a:srgbClr val="DA0000"/>
                </a:solidFill>
              </a:rPr>
              <a:t>22% </a:t>
            </a:r>
            <a:r>
              <a:rPr lang="fr-FR" sz="1200" dirty="0"/>
              <a:t>des répondants qui ont une part variable dans leur salaire, ont un 13ème/14ème </a:t>
            </a:r>
            <a:r>
              <a:rPr lang="fr-FR" sz="1200" dirty="0" smtClean="0"/>
              <a:t>mois </a:t>
            </a:r>
            <a:r>
              <a:rPr lang="fr-FR" sz="1200" i="1" dirty="0" smtClean="0"/>
              <a:t>(21% </a:t>
            </a:r>
            <a:r>
              <a:rPr lang="fr-FR" sz="1200" i="1" dirty="0"/>
              <a:t>en 2016</a:t>
            </a:r>
            <a:r>
              <a:rPr lang="fr-FR" sz="1200" i="1" dirty="0" smtClean="0"/>
              <a:t>)</a:t>
            </a:r>
            <a:endParaRPr lang="fr-FR" sz="1200" dirty="0"/>
          </a:p>
          <a:p>
            <a:pPr algn="ctr"/>
            <a:r>
              <a:rPr lang="fr-FR" sz="1200" b="1" dirty="0" smtClean="0">
                <a:solidFill>
                  <a:srgbClr val="DA0000"/>
                </a:solidFill>
              </a:rPr>
              <a:t>16% </a:t>
            </a:r>
            <a:r>
              <a:rPr lang="fr-FR" sz="1200" dirty="0"/>
              <a:t>des répondants qui ont une part variable dans leur salaire, ont un bonus </a:t>
            </a:r>
            <a:r>
              <a:rPr lang="fr-FR" sz="1200" dirty="0" smtClean="0"/>
              <a:t>annuel </a:t>
            </a:r>
            <a:r>
              <a:rPr lang="fr-FR" sz="1200" i="1" dirty="0" smtClean="0"/>
              <a:t>(18% </a:t>
            </a:r>
            <a:r>
              <a:rPr lang="fr-FR" sz="1200" i="1" dirty="0"/>
              <a:t>en 2016</a:t>
            </a:r>
            <a:r>
              <a:rPr lang="fr-FR" sz="1200" i="1" dirty="0" smtClean="0"/>
              <a:t>)</a:t>
            </a:r>
            <a:endParaRPr lang="fr-FR" sz="1200" dirty="0"/>
          </a:p>
        </p:txBody>
      </p:sp>
      <p:sp>
        <p:nvSpPr>
          <p:cNvPr id="7" name="Rectangle 6"/>
          <p:cNvSpPr/>
          <p:nvPr/>
        </p:nvSpPr>
        <p:spPr>
          <a:xfrm>
            <a:off x="539552" y="1203598"/>
            <a:ext cx="3240360" cy="273630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95536" y="123478"/>
            <a:ext cx="8280920" cy="646331"/>
          </a:xfrm>
          <a:prstGeom prst="rect">
            <a:avLst/>
          </a:prstGeom>
          <a:noFill/>
        </p:spPr>
        <p:txBody>
          <a:bodyPr wrap="square" rtlCol="0">
            <a:spAutoFit/>
          </a:bodyPr>
          <a:lstStyle/>
          <a:p>
            <a:pPr algn="ctr"/>
            <a:r>
              <a:rPr lang="fr-FR" sz="3600" b="1" dirty="0" smtClean="0">
                <a:solidFill>
                  <a:schemeClr val="bg1"/>
                </a:solidFill>
              </a:rPr>
              <a:t>AUGMENTATION DE SALAIRE</a:t>
            </a:r>
            <a:endParaRPr lang="fr-FR" sz="3600" b="1" dirty="0">
              <a:solidFill>
                <a:schemeClr val="bg1"/>
              </a:solidFill>
            </a:endParaRPr>
          </a:p>
        </p:txBody>
      </p:sp>
      <p:graphicFrame>
        <p:nvGraphicFramePr>
          <p:cNvPr id="10" name="Graphique 9"/>
          <p:cNvGraphicFramePr/>
          <p:nvPr>
            <p:extLst>
              <p:ext uri="{D42A27DB-BD31-4B8C-83A1-F6EECF244321}">
                <p14:modId xmlns:p14="http://schemas.microsoft.com/office/powerpoint/2010/main" val="815535945"/>
              </p:ext>
            </p:extLst>
          </p:nvPr>
        </p:nvGraphicFramePr>
        <p:xfrm>
          <a:off x="0" y="987574"/>
          <a:ext cx="8964488"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0" y="843558"/>
            <a:ext cx="7020272" cy="230832"/>
          </a:xfrm>
          <a:prstGeom prst="rect">
            <a:avLst/>
          </a:prstGeom>
        </p:spPr>
        <p:txBody>
          <a:bodyPr wrap="square">
            <a:spAutoFit/>
          </a:bodyPr>
          <a:lstStyle/>
          <a:p>
            <a:r>
              <a:rPr lang="fr-FR" sz="900" i="1" dirty="0" smtClean="0"/>
              <a:t>Question: Votre salaire a-t-il connu une augmentation en 2018? </a:t>
            </a:r>
            <a:endParaRPr lang="en-US" sz="900" i="1" dirty="0"/>
          </a:p>
        </p:txBody>
      </p:sp>
      <p:sp>
        <p:nvSpPr>
          <p:cNvPr id="6" name="ZoneTexte 5"/>
          <p:cNvSpPr txBox="1"/>
          <p:nvPr/>
        </p:nvSpPr>
        <p:spPr>
          <a:xfrm>
            <a:off x="1152128" y="4437236"/>
            <a:ext cx="6588224" cy="306467"/>
          </a:xfrm>
          <a:prstGeom prst="roundRect">
            <a:avLst/>
          </a:prstGeom>
          <a:noFill/>
          <a:ln>
            <a:solidFill>
              <a:schemeClr val="tx1">
                <a:lumMod val="50000"/>
                <a:lumOff val="50000"/>
              </a:schemeClr>
            </a:solidFill>
            <a:prstDash val="dash"/>
          </a:ln>
        </p:spPr>
        <p:txBody>
          <a:bodyPr wrap="square" rtlCol="0">
            <a:spAutoFit/>
          </a:bodyPr>
          <a:lstStyle/>
          <a:p>
            <a:pPr algn="ctr"/>
            <a:r>
              <a:rPr lang="fr-FR" sz="1200" b="1" dirty="0" smtClean="0">
                <a:solidFill>
                  <a:srgbClr val="DA0000"/>
                </a:solidFill>
              </a:rPr>
              <a:t>39% </a:t>
            </a:r>
            <a:r>
              <a:rPr lang="fr-FR" sz="1200" dirty="0" smtClean="0"/>
              <a:t>des informaticiens ont eu une augmentation de salaire cette année, contre </a:t>
            </a:r>
            <a:r>
              <a:rPr lang="fr-FR" sz="1200" b="1" dirty="0" smtClean="0"/>
              <a:t>35% </a:t>
            </a:r>
            <a:r>
              <a:rPr lang="fr-FR" sz="1200" dirty="0" smtClean="0"/>
              <a:t>en 2016</a:t>
            </a:r>
          </a:p>
        </p:txBody>
      </p:sp>
    </p:spTree>
    <p:extLst>
      <p:ext uri="{BB962C8B-B14F-4D97-AF65-F5344CB8AC3E}">
        <p14:creationId xmlns:p14="http://schemas.microsoft.com/office/powerpoint/2010/main" val="1094841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3528" y="123478"/>
            <a:ext cx="8424936" cy="646331"/>
          </a:xfrm>
          <a:prstGeom prst="rect">
            <a:avLst/>
          </a:prstGeom>
          <a:noFill/>
        </p:spPr>
        <p:txBody>
          <a:bodyPr wrap="square" rtlCol="0">
            <a:spAutoFit/>
          </a:bodyPr>
          <a:lstStyle/>
          <a:p>
            <a:pPr algn="ctr"/>
            <a:r>
              <a:rPr lang="fr-FR" sz="3600" b="1" dirty="0" smtClean="0">
                <a:solidFill>
                  <a:schemeClr val="bg1"/>
                </a:solidFill>
              </a:rPr>
              <a:t>AUGMENTATION DE SALAIRE</a:t>
            </a:r>
            <a:endParaRPr lang="fr-FR" sz="3600" b="1" dirty="0">
              <a:solidFill>
                <a:schemeClr val="bg1"/>
              </a:solidFill>
            </a:endParaRPr>
          </a:p>
        </p:txBody>
      </p:sp>
      <p:graphicFrame>
        <p:nvGraphicFramePr>
          <p:cNvPr id="11" name="Graphique 10"/>
          <p:cNvGraphicFramePr/>
          <p:nvPr>
            <p:extLst>
              <p:ext uri="{D42A27DB-BD31-4B8C-83A1-F6EECF244321}">
                <p14:modId xmlns:p14="http://schemas.microsoft.com/office/powerpoint/2010/main" val="1029426767"/>
              </p:ext>
            </p:extLst>
          </p:nvPr>
        </p:nvGraphicFramePr>
        <p:xfrm>
          <a:off x="0" y="1047750"/>
          <a:ext cx="8964488" cy="3468216"/>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p:cNvSpPr/>
          <p:nvPr/>
        </p:nvSpPr>
        <p:spPr>
          <a:xfrm>
            <a:off x="0" y="843558"/>
            <a:ext cx="7020272" cy="230832"/>
          </a:xfrm>
          <a:prstGeom prst="rect">
            <a:avLst/>
          </a:prstGeom>
        </p:spPr>
        <p:txBody>
          <a:bodyPr wrap="square">
            <a:spAutoFit/>
          </a:bodyPr>
          <a:lstStyle/>
          <a:p>
            <a:r>
              <a:rPr lang="fr-FR" sz="900" i="1" dirty="0" smtClean="0"/>
              <a:t>Question: Si oui, de combien a-t-il augmenté? </a:t>
            </a:r>
            <a:endParaRPr lang="en-US" sz="900" i="1" dirty="0"/>
          </a:p>
        </p:txBody>
      </p:sp>
    </p:spTree>
    <p:extLst>
      <p:ext uri="{BB962C8B-B14F-4D97-AF65-F5344CB8AC3E}">
        <p14:creationId xmlns:p14="http://schemas.microsoft.com/office/powerpoint/2010/main" val="2254784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9479"/>
            <a:ext cx="8229600" cy="857250"/>
          </a:xfrm>
        </p:spPr>
        <p:txBody>
          <a:bodyPr>
            <a:normAutofit fontScale="90000"/>
          </a:bodyPr>
          <a:lstStyle/>
          <a:p>
            <a:r>
              <a:rPr lang="fr-FR" sz="4000" b="1" dirty="0" smtClean="0">
                <a:solidFill>
                  <a:schemeClr val="bg1"/>
                </a:solidFill>
              </a:rPr>
              <a:t>FORMATION/AUGMENTATION DE SALAIRE</a:t>
            </a:r>
            <a:endParaRPr lang="fr-FR" sz="4000" b="1" dirty="0">
              <a:solidFill>
                <a:schemeClr val="bg1"/>
              </a:solidFill>
            </a:endParaRP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940890559"/>
              </p:ext>
            </p:extLst>
          </p:nvPr>
        </p:nvGraphicFramePr>
        <p:xfrm>
          <a:off x="457200" y="827771"/>
          <a:ext cx="8229600" cy="3470762"/>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7"/>
          <p:cNvSpPr txBox="1"/>
          <p:nvPr/>
        </p:nvSpPr>
        <p:spPr>
          <a:xfrm>
            <a:off x="899592" y="4298533"/>
            <a:ext cx="6984776" cy="510778"/>
          </a:xfrm>
          <a:prstGeom prst="roundRect">
            <a:avLst/>
          </a:prstGeom>
          <a:noFill/>
          <a:ln>
            <a:solidFill>
              <a:sysClr val="windowText" lastClr="000000">
                <a:lumMod val="50000"/>
                <a:lumOff val="50000"/>
              </a:sysClr>
            </a:solidFill>
            <a:prstDash val="dash"/>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200" b="1" dirty="0" smtClean="0"/>
              <a:t>Les informaticiens qui ont connu une augmentation cette année ont pour la majorité un Bac+4 ou un Bac+5 et plus</a:t>
            </a:r>
          </a:p>
        </p:txBody>
      </p:sp>
    </p:spTree>
    <p:extLst>
      <p:ext uri="{BB962C8B-B14F-4D97-AF65-F5344CB8AC3E}">
        <p14:creationId xmlns:p14="http://schemas.microsoft.com/office/powerpoint/2010/main" val="2566351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yhazzaz\Desktop\Unhappy-Employees.jpg"/>
          <p:cNvPicPr>
            <a:picLocks noChangeAspect="1" noChangeArrowheads="1"/>
          </p:cNvPicPr>
          <p:nvPr/>
        </p:nvPicPr>
        <p:blipFill>
          <a:blip r:embed="rId2" cstate="print"/>
          <a:srcRect t="7888" b="7864"/>
          <a:stretch>
            <a:fillRect/>
          </a:stretch>
        </p:blipFill>
        <p:spPr bwMode="auto">
          <a:xfrm>
            <a:off x="0" y="0"/>
            <a:ext cx="9144000" cy="5143500"/>
          </a:xfrm>
          <a:prstGeom prst="rect">
            <a:avLst/>
          </a:prstGeom>
          <a:noFill/>
        </p:spPr>
      </p:pic>
      <p:sp>
        <p:nvSpPr>
          <p:cNvPr id="13" name="Rectangle 1"/>
          <p:cNvSpPr>
            <a:spLocks noChangeArrowheads="1"/>
          </p:cNvSpPr>
          <p:nvPr/>
        </p:nvSpPr>
        <p:spPr bwMode="auto">
          <a:xfrm>
            <a:off x="2123728" y="707003"/>
            <a:ext cx="4752528" cy="3851850"/>
          </a:xfrm>
          <a:prstGeom prst="ellipse">
            <a:avLst/>
          </a:prstGeom>
          <a:solidFill>
            <a:schemeClr val="bg1">
              <a:alpha val="74000"/>
            </a:schemeClr>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4400" b="1" dirty="0" smtClean="0">
                <a:solidFill>
                  <a:srgbClr val="C00000"/>
                </a:solidFill>
                <a:effectLst>
                  <a:outerShdw blurRad="38100" dist="38100" dir="2700000" algn="tl">
                    <a:srgbClr val="000000">
                      <a:alpha val="43137"/>
                    </a:srgbClr>
                  </a:outerShdw>
                </a:effectLst>
                <a:ea typeface="Calibri" pitchFamily="34" charset="0"/>
                <a:cs typeface="Times New Roman" pitchFamily="18" charset="0"/>
              </a:rPr>
              <a:t>64% </a:t>
            </a:r>
            <a:r>
              <a:rPr lang="fr-FR" sz="3200" b="1" dirty="0" smtClean="0">
                <a:ea typeface="Calibri" pitchFamily="34" charset="0"/>
                <a:cs typeface="Times New Roman" pitchFamily="18" charset="0"/>
              </a:rPr>
              <a:t>DES INFORMATICIENS NE SONT PAS SATISFAITS DE LEUR SALAIRE </a:t>
            </a:r>
          </a:p>
        </p:txBody>
      </p:sp>
    </p:spTree>
    <p:extLst>
      <p:ext uri="{BB962C8B-B14F-4D97-AF65-F5344CB8AC3E}">
        <p14:creationId xmlns:p14="http://schemas.microsoft.com/office/powerpoint/2010/main" val="21869773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619180011"/>
              </p:ext>
            </p:extLst>
          </p:nvPr>
        </p:nvGraphicFramePr>
        <p:xfrm>
          <a:off x="179512" y="973190"/>
          <a:ext cx="8686800" cy="3109412"/>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395536" y="123478"/>
            <a:ext cx="8424936" cy="646331"/>
          </a:xfrm>
          <a:prstGeom prst="rect">
            <a:avLst/>
          </a:prstGeom>
          <a:noFill/>
        </p:spPr>
        <p:txBody>
          <a:bodyPr wrap="square" rtlCol="0">
            <a:spAutoFit/>
          </a:bodyPr>
          <a:lstStyle/>
          <a:p>
            <a:pPr algn="ctr"/>
            <a:r>
              <a:rPr lang="fr-FR" sz="3600" b="1" dirty="0" smtClean="0">
                <a:solidFill>
                  <a:schemeClr val="bg1"/>
                </a:solidFill>
              </a:rPr>
              <a:t>SATISFACTION DU SALAIRE</a:t>
            </a:r>
            <a:endParaRPr lang="fr-FR" sz="3600" b="1" dirty="0">
              <a:solidFill>
                <a:schemeClr val="bg1"/>
              </a:solidFill>
            </a:endParaRPr>
          </a:p>
        </p:txBody>
      </p:sp>
      <p:sp>
        <p:nvSpPr>
          <p:cNvPr id="6" name="Rectangle 5"/>
          <p:cNvSpPr/>
          <p:nvPr/>
        </p:nvSpPr>
        <p:spPr>
          <a:xfrm>
            <a:off x="0" y="828750"/>
            <a:ext cx="5940152" cy="230832"/>
          </a:xfrm>
          <a:prstGeom prst="rect">
            <a:avLst/>
          </a:prstGeom>
        </p:spPr>
        <p:txBody>
          <a:bodyPr wrap="square">
            <a:spAutoFit/>
          </a:bodyPr>
          <a:lstStyle/>
          <a:p>
            <a:r>
              <a:rPr lang="fr-FR" sz="900" i="1" dirty="0" smtClean="0"/>
              <a:t>Question: Êtes-vous satisfait de votre salaire ?</a:t>
            </a:r>
            <a:endParaRPr lang="fr-FR" sz="900" i="1" dirty="0"/>
          </a:p>
        </p:txBody>
      </p:sp>
      <p:sp>
        <p:nvSpPr>
          <p:cNvPr id="7" name="ZoneTexte 6"/>
          <p:cNvSpPr txBox="1"/>
          <p:nvPr/>
        </p:nvSpPr>
        <p:spPr>
          <a:xfrm>
            <a:off x="1246548" y="4252935"/>
            <a:ext cx="6552728" cy="442674"/>
          </a:xfrm>
          <a:prstGeom prst="roundRect">
            <a:avLst/>
          </a:prstGeom>
          <a:noFill/>
          <a:ln>
            <a:solidFill>
              <a:schemeClr val="tx1">
                <a:lumMod val="50000"/>
                <a:lumOff val="50000"/>
              </a:schemeClr>
            </a:solidFill>
            <a:prstDash val="dash"/>
          </a:ln>
        </p:spPr>
        <p:txBody>
          <a:bodyPr wrap="square" rtlCol="0">
            <a:spAutoFit/>
          </a:bodyPr>
          <a:lstStyle/>
          <a:p>
            <a:pPr algn="ctr"/>
            <a:r>
              <a:rPr lang="fr-FR" sz="2000" b="1" dirty="0" smtClean="0">
                <a:solidFill>
                  <a:srgbClr val="DA0000"/>
                </a:solidFill>
              </a:rPr>
              <a:t>64% </a:t>
            </a:r>
            <a:r>
              <a:rPr lang="fr-FR" sz="1200" dirty="0" smtClean="0"/>
              <a:t>des informaticiens ne sont pas satisfaits de leur salaire aujourd’hui, </a:t>
            </a:r>
            <a:r>
              <a:rPr lang="fr-FR" sz="1600" dirty="0" smtClean="0"/>
              <a:t>contre </a:t>
            </a:r>
            <a:r>
              <a:rPr lang="fr-FR" sz="1600" b="1" dirty="0" smtClean="0"/>
              <a:t>68% </a:t>
            </a:r>
            <a:r>
              <a:rPr lang="fr-FR" sz="1600" dirty="0" smtClean="0"/>
              <a:t>en 2016</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528" y="0"/>
            <a:ext cx="9433048" cy="857250"/>
          </a:xfrm>
        </p:spPr>
        <p:txBody>
          <a:bodyPr>
            <a:noAutofit/>
          </a:bodyPr>
          <a:lstStyle/>
          <a:p>
            <a:r>
              <a:rPr lang="fr-FR" sz="3600" b="1" dirty="0" smtClean="0">
                <a:solidFill>
                  <a:schemeClr val="bg1"/>
                </a:solidFill>
              </a:rPr>
              <a:t>TYPE D’ENTREPRISE/SATISFACTION SALAIRE</a:t>
            </a:r>
            <a:endParaRPr lang="fr-FR" sz="3600" b="1" dirty="0">
              <a:solidFill>
                <a:schemeClr val="bg1"/>
              </a:solidFill>
            </a:endParaRPr>
          </a:p>
        </p:txBody>
      </p:sp>
      <p:graphicFrame>
        <p:nvGraphicFramePr>
          <p:cNvPr id="4" name="Espace réservé du contenu 3"/>
          <p:cNvGraphicFramePr>
            <a:graphicFrameLocks/>
          </p:cNvGraphicFramePr>
          <p:nvPr>
            <p:extLst>
              <p:ext uri="{D42A27DB-BD31-4B8C-83A1-F6EECF244321}">
                <p14:modId xmlns:p14="http://schemas.microsoft.com/office/powerpoint/2010/main" val="363697245"/>
              </p:ext>
            </p:extLst>
          </p:nvPr>
        </p:nvGraphicFramePr>
        <p:xfrm>
          <a:off x="179512" y="915566"/>
          <a:ext cx="8748464"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644008" y="1923678"/>
            <a:ext cx="2016224" cy="273630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101676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8864" y="0"/>
            <a:ext cx="8229600" cy="857250"/>
          </a:xfrm>
        </p:spPr>
        <p:txBody>
          <a:bodyPr>
            <a:normAutofit/>
          </a:bodyPr>
          <a:lstStyle/>
          <a:p>
            <a:r>
              <a:rPr lang="fr-FR" sz="4800" b="1" dirty="0" smtClean="0">
                <a:solidFill>
                  <a:schemeClr val="bg1"/>
                </a:solidFill>
                <a:effectLst>
                  <a:outerShdw blurRad="38100" dist="38100" dir="2700000" algn="tl">
                    <a:srgbClr val="000000">
                      <a:alpha val="43137"/>
                    </a:srgbClr>
                  </a:outerShdw>
                </a:effectLst>
              </a:rPr>
              <a:t>PROFIL DES RÉPONDANTS</a:t>
            </a:r>
            <a:endParaRPr lang="fr-FR" sz="4800" b="1" dirty="0">
              <a:solidFill>
                <a:schemeClr val="bg1"/>
              </a:solidFill>
              <a:effectLst>
                <a:outerShdw blurRad="38100" dist="38100" dir="2700000" algn="tl">
                  <a:srgbClr val="000000">
                    <a:alpha val="43137"/>
                  </a:srgbClr>
                </a:outerShdw>
              </a:effectLst>
            </a:endParaRPr>
          </a:p>
        </p:txBody>
      </p:sp>
      <p:pic>
        <p:nvPicPr>
          <p:cNvPr id="3076" name="Picture 4" descr="C:\Users\yhazzaz\Desktop\photo enquete IT\people-clipart-Business-people-free-clip-art.png"/>
          <p:cNvPicPr>
            <a:picLocks noChangeAspect="1" noChangeArrowheads="1"/>
          </p:cNvPicPr>
          <p:nvPr/>
        </p:nvPicPr>
        <p:blipFill>
          <a:blip r:embed="rId2" cstate="print"/>
          <a:srcRect/>
          <a:stretch>
            <a:fillRect/>
          </a:stretch>
        </p:blipFill>
        <p:spPr bwMode="auto">
          <a:xfrm>
            <a:off x="720080" y="987574"/>
            <a:ext cx="7524328" cy="396044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83403930"/>
              </p:ext>
            </p:extLst>
          </p:nvPr>
        </p:nvGraphicFramePr>
        <p:xfrm>
          <a:off x="0" y="868032"/>
          <a:ext cx="9144000" cy="410445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re 1"/>
          <p:cNvSpPr txBox="1">
            <a:spLocks/>
          </p:cNvSpPr>
          <p:nvPr/>
        </p:nvSpPr>
        <p:spPr>
          <a:xfrm>
            <a:off x="457200" y="-20538"/>
            <a:ext cx="8229600" cy="857250"/>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3600" b="1" dirty="0" smtClean="0">
                <a:solidFill>
                  <a:schemeClr val="bg1"/>
                </a:solidFill>
                <a:latin typeface="+mj-lt"/>
                <a:ea typeface="+mj-ea"/>
                <a:cs typeface="+mj-cs"/>
              </a:rPr>
              <a:t>LES SALAIRES DES INFORMATICIENS EN FONCTION DE LEUR FORMATION ET DE LEUR NIVEAU D’EXPÉRIENCE</a:t>
            </a:r>
            <a:endParaRPr kumimoji="0" lang="fr-FR" sz="36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1778906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688718559"/>
              </p:ext>
            </p:extLst>
          </p:nvPr>
        </p:nvGraphicFramePr>
        <p:xfrm>
          <a:off x="0" y="771550"/>
          <a:ext cx="9144000"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5" name="Titre 1"/>
          <p:cNvSpPr>
            <a:spLocks noGrp="1"/>
          </p:cNvSpPr>
          <p:nvPr>
            <p:ph type="title"/>
          </p:nvPr>
        </p:nvSpPr>
        <p:spPr>
          <a:xfrm>
            <a:off x="457200" y="-20538"/>
            <a:ext cx="8229600" cy="857250"/>
          </a:xfrm>
        </p:spPr>
        <p:txBody>
          <a:bodyPr>
            <a:normAutofit/>
          </a:bodyPr>
          <a:lstStyle/>
          <a:p>
            <a:r>
              <a:rPr lang="fr-FR" sz="3600" b="1" dirty="0" smtClean="0">
                <a:solidFill>
                  <a:schemeClr val="bg1"/>
                </a:solidFill>
              </a:rPr>
              <a:t>FORMATION/SALAIRE</a:t>
            </a:r>
            <a:endParaRPr lang="fr-FR" sz="3600" b="1" dirty="0">
              <a:solidFill>
                <a:schemeClr val="bg1"/>
              </a:solidFill>
            </a:endParaRPr>
          </a:p>
        </p:txBody>
      </p:sp>
      <p:sp>
        <p:nvSpPr>
          <p:cNvPr id="6" name="ZoneTexte 7"/>
          <p:cNvSpPr txBox="1"/>
          <p:nvPr/>
        </p:nvSpPr>
        <p:spPr>
          <a:xfrm>
            <a:off x="72008" y="3723878"/>
            <a:ext cx="8244408" cy="1183303"/>
          </a:xfrm>
          <a:prstGeom prst="roundRect">
            <a:avLst/>
          </a:prstGeom>
          <a:noFill/>
          <a:ln>
            <a:solidFill>
              <a:sysClr val="windowText" lastClr="000000">
                <a:lumMod val="50000"/>
                <a:lumOff val="50000"/>
              </a:sysClr>
            </a:solidFill>
            <a:prstDash val="dash"/>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100" b="1" dirty="0" smtClean="0"/>
              <a:t>Les formations à l’étranger donnent lieu à de meilleurs salaires</a:t>
            </a:r>
          </a:p>
          <a:p>
            <a:pPr algn="ctr"/>
            <a:r>
              <a:rPr lang="fr-FR" sz="1050" b="1" dirty="0" smtClean="0"/>
              <a:t>23% </a:t>
            </a:r>
            <a:r>
              <a:rPr lang="fr-FR" sz="1050" dirty="0" smtClean="0"/>
              <a:t>des informaticiens ayant étudié au Maroc uniquement perçoivent un salaire de plus de 15 000 </a:t>
            </a:r>
            <a:r>
              <a:rPr lang="fr-FR" sz="1050" dirty="0" err="1" smtClean="0"/>
              <a:t>Dhs</a:t>
            </a:r>
            <a:r>
              <a:rPr lang="fr-FR" sz="1050" dirty="0" smtClean="0"/>
              <a:t>/mois, contre le double, </a:t>
            </a:r>
            <a:r>
              <a:rPr lang="fr-FR" sz="1050" b="1" dirty="0" smtClean="0"/>
              <a:t>48% </a:t>
            </a:r>
            <a:r>
              <a:rPr lang="fr-FR" sz="1050" dirty="0" smtClean="0"/>
              <a:t>pour les informaticiens ayant étudié à l’étranger. Aussi, </a:t>
            </a:r>
            <a:r>
              <a:rPr lang="fr-FR" sz="1050" b="1" dirty="0" smtClean="0"/>
              <a:t>54% </a:t>
            </a:r>
            <a:r>
              <a:rPr lang="fr-FR" sz="1050" dirty="0" smtClean="0"/>
              <a:t>des informaticiens ayant étudié au Maroc et à l’étranger ont un salaire supérieur à 15 000 </a:t>
            </a:r>
            <a:r>
              <a:rPr lang="fr-FR" sz="1050" dirty="0" err="1"/>
              <a:t>D</a:t>
            </a:r>
            <a:r>
              <a:rPr lang="fr-FR" sz="1050" dirty="0" err="1" smtClean="0"/>
              <a:t>hs</a:t>
            </a:r>
            <a:r>
              <a:rPr lang="fr-FR" sz="1050" dirty="0" smtClean="0"/>
              <a:t>/mois. </a:t>
            </a:r>
          </a:p>
          <a:p>
            <a:pPr algn="ctr"/>
            <a:r>
              <a:rPr lang="fr-FR" sz="1050" dirty="0" smtClean="0"/>
              <a:t>Un passage par une école ou université étrangère est donc très bénéfique pour la carrière car il permet non seulement d’acquérir une expérience internationale, mais aussi d’augmenter sa valeur sur le marché.</a:t>
            </a:r>
          </a:p>
        </p:txBody>
      </p:sp>
      <p:sp>
        <p:nvSpPr>
          <p:cNvPr id="3" name="Accolade ouvrante 2"/>
          <p:cNvSpPr/>
          <p:nvPr/>
        </p:nvSpPr>
        <p:spPr>
          <a:xfrm rot="5400000">
            <a:off x="3905926" y="1549051"/>
            <a:ext cx="720080" cy="972108"/>
          </a:xfrm>
          <a:prstGeom prst="leftBrace">
            <a:avLst/>
          </a:pr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sp>
        <p:nvSpPr>
          <p:cNvPr id="8" name="Accolade ouvrante 7"/>
          <p:cNvSpPr/>
          <p:nvPr/>
        </p:nvSpPr>
        <p:spPr>
          <a:xfrm rot="5400000">
            <a:off x="6066166" y="2006842"/>
            <a:ext cx="720080" cy="828092"/>
          </a:xfrm>
          <a:prstGeom prst="lef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572428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l="3774" t="5660" r="-383" b="12843"/>
          <a:stretch/>
        </p:blipFill>
        <p:spPr>
          <a:xfrm>
            <a:off x="-36512" y="-20538"/>
            <a:ext cx="9217024" cy="5184576"/>
          </a:xfrm>
          <a:prstGeom prst="rect">
            <a:avLst/>
          </a:prstGeom>
        </p:spPr>
      </p:pic>
      <p:sp>
        <p:nvSpPr>
          <p:cNvPr id="6" name="Rectangle 1"/>
          <p:cNvSpPr>
            <a:spLocks noChangeArrowheads="1"/>
          </p:cNvSpPr>
          <p:nvPr/>
        </p:nvSpPr>
        <p:spPr bwMode="auto">
          <a:xfrm>
            <a:off x="1898703" y="886182"/>
            <a:ext cx="5346594" cy="3371136"/>
          </a:xfrm>
          <a:prstGeom prst="roundRect">
            <a:avLst/>
          </a:prstGeom>
          <a:solidFill>
            <a:schemeClr val="bg1">
              <a:alpha val="89000"/>
            </a:schemeClr>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fr-FR" sz="4400" b="1" dirty="0" smtClean="0">
              <a:ea typeface="Calibri" pitchFamily="34" charset="0"/>
              <a:cs typeface="Times New Roman" pitchFamily="18" charset="0"/>
            </a:endParaRPr>
          </a:p>
          <a:p>
            <a:pPr algn="ctr" fontAlgn="base">
              <a:spcBef>
                <a:spcPct val="0"/>
              </a:spcBef>
              <a:spcAft>
                <a:spcPct val="0"/>
              </a:spcAft>
            </a:pPr>
            <a:r>
              <a:rPr lang="fr-FR" sz="4400" b="1" dirty="0" smtClean="0">
                <a:ea typeface="Calibri" pitchFamily="34" charset="0"/>
                <a:cs typeface="Times New Roman" pitchFamily="18" charset="0"/>
              </a:rPr>
              <a:t>SALAIRE DES PRINCIPAUX POSTES</a:t>
            </a:r>
          </a:p>
          <a:p>
            <a:pPr algn="ctr" fontAlgn="base">
              <a:spcBef>
                <a:spcPct val="0"/>
              </a:spcBef>
              <a:spcAft>
                <a:spcPct val="0"/>
              </a:spcAft>
            </a:pPr>
            <a:endParaRPr lang="fr-FR" sz="4400" b="1" dirty="0" smtClean="0">
              <a:ea typeface="Calibri" pitchFamily="34" charset="0"/>
              <a:cs typeface="Times New Roman" pitchFamily="18" charset="0"/>
            </a:endParaRPr>
          </a:p>
          <a:p>
            <a:pPr algn="ctr" fontAlgn="base">
              <a:spcBef>
                <a:spcPct val="0"/>
              </a:spcBef>
              <a:spcAft>
                <a:spcPct val="0"/>
              </a:spcAft>
            </a:pPr>
            <a:endParaRPr lang="fr-FR" sz="1600" b="1" i="1" dirty="0" smtClean="0">
              <a:ea typeface="Calibri" pitchFamily="34" charset="0"/>
              <a:cs typeface="Times New Roman" pitchFamily="18" charset="0"/>
            </a:endParaRPr>
          </a:p>
        </p:txBody>
      </p:sp>
    </p:spTree>
    <p:extLst>
      <p:ext uri="{BB962C8B-B14F-4D97-AF65-F5344CB8AC3E}">
        <p14:creationId xmlns:p14="http://schemas.microsoft.com/office/powerpoint/2010/main" val="1928848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825878080"/>
              </p:ext>
            </p:extLst>
          </p:nvPr>
        </p:nvGraphicFramePr>
        <p:xfrm>
          <a:off x="179516" y="1200152"/>
          <a:ext cx="8507279" cy="3243805"/>
        </p:xfrm>
        <a:graphic>
          <a:graphicData uri="http://schemas.openxmlformats.org/drawingml/2006/table">
            <a:tbl>
              <a:tblPr firstRow="1" bandRow="1">
                <a:tableStyleId>{9D7B26C5-4107-4FEC-AEDC-1716B250A1EF}</a:tableStyleId>
              </a:tblPr>
              <a:tblGrid>
                <a:gridCol w="773389"/>
                <a:gridCol w="773389"/>
                <a:gridCol w="757474"/>
                <a:gridCol w="789304"/>
                <a:gridCol w="773389"/>
                <a:gridCol w="773389"/>
                <a:gridCol w="773389"/>
                <a:gridCol w="773389"/>
                <a:gridCol w="773389"/>
                <a:gridCol w="773389"/>
                <a:gridCol w="773389"/>
              </a:tblGrid>
              <a:tr h="667885">
                <a:tc>
                  <a:txBody>
                    <a:bodyPr/>
                    <a:lstStyle/>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Moins de 4000 Dhs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Entre 4000 Dhs et 6000 Dhs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Entre 6000 Dhs et 8000 Dhs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Entre 8000 </a:t>
                      </a:r>
                      <a:r>
                        <a:rPr lang="fr-FR" sz="1100" u="none" strike="noStrike" dirty="0" err="1">
                          <a:effectLst/>
                        </a:rPr>
                        <a:t>Dhs</a:t>
                      </a:r>
                      <a:r>
                        <a:rPr lang="fr-FR" sz="1100" u="none" strike="noStrike" dirty="0">
                          <a:effectLst/>
                        </a:rPr>
                        <a:t> et 10000 </a:t>
                      </a:r>
                      <a:r>
                        <a:rPr lang="fr-FR" sz="1100" u="none" strike="noStrike" dirty="0" err="1" smtClean="0">
                          <a:effectLst/>
                        </a:rPr>
                        <a:t>Dhs</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Entre 10000 </a:t>
                      </a:r>
                      <a:r>
                        <a:rPr lang="fr-FR" sz="1100" u="none" strike="noStrike" dirty="0" err="1">
                          <a:effectLst/>
                        </a:rPr>
                        <a:t>Dhs</a:t>
                      </a:r>
                      <a:r>
                        <a:rPr lang="fr-FR" sz="1100" u="none" strike="noStrike" dirty="0">
                          <a:effectLst/>
                        </a:rPr>
                        <a:t> et 15000 </a:t>
                      </a:r>
                      <a:r>
                        <a:rPr lang="fr-FR" sz="1100" u="none" strike="noStrike" dirty="0" err="1" smtClean="0">
                          <a:effectLst/>
                        </a:rPr>
                        <a:t>Dhs</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Entre 15000 </a:t>
                      </a:r>
                      <a:r>
                        <a:rPr lang="fr-FR" sz="1100" u="none" strike="noStrike" dirty="0" err="1">
                          <a:effectLst/>
                        </a:rPr>
                        <a:t>Dhs</a:t>
                      </a:r>
                      <a:r>
                        <a:rPr lang="fr-FR" sz="1100" u="none" strike="noStrike" dirty="0">
                          <a:effectLst/>
                        </a:rPr>
                        <a:t> et 20000 </a:t>
                      </a:r>
                      <a:r>
                        <a:rPr lang="fr-FR" sz="1100" u="none" strike="noStrike" dirty="0" err="1" smtClean="0">
                          <a:effectLst/>
                        </a:rPr>
                        <a:t>Dhs</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Entre 20000 </a:t>
                      </a:r>
                      <a:r>
                        <a:rPr lang="fr-FR" sz="1100" u="none" strike="noStrike" dirty="0" err="1">
                          <a:effectLst/>
                        </a:rPr>
                        <a:t>Dhs</a:t>
                      </a:r>
                      <a:r>
                        <a:rPr lang="fr-FR" sz="1100" u="none" strike="noStrike" dirty="0">
                          <a:effectLst/>
                        </a:rPr>
                        <a:t> et 25000 </a:t>
                      </a:r>
                      <a:r>
                        <a:rPr lang="fr-FR" sz="1100" u="none" strike="noStrike" dirty="0" err="1" smtClean="0">
                          <a:effectLst/>
                        </a:rPr>
                        <a:t>Dhs</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Entre 25000 Dhs et 30000 Dhs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Entre 30000 Dhs et 40000 Dhs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Plus de </a:t>
                      </a:r>
                      <a:r>
                        <a:rPr lang="fr-FR" sz="1100" u="none" strike="noStrike" dirty="0" smtClean="0">
                          <a:effectLst/>
                        </a:rPr>
                        <a:t>40000 </a:t>
                      </a:r>
                      <a:r>
                        <a:rPr lang="fr-FR" sz="1100" u="none" strike="noStrike" dirty="0" err="1" smtClean="0">
                          <a:effectLst/>
                        </a:rPr>
                        <a:t>Dhs</a:t>
                      </a:r>
                      <a:r>
                        <a:rPr lang="fr-FR" sz="1100" u="none" strike="noStrike" dirty="0" smtClean="0">
                          <a:effectLst/>
                        </a:rPr>
                        <a:t> </a:t>
                      </a:r>
                      <a:endParaRPr lang="fr-FR" sz="1100" b="0" i="0" u="none" strike="noStrike" dirty="0">
                        <a:solidFill>
                          <a:srgbClr val="000000"/>
                        </a:solidFill>
                        <a:effectLst/>
                        <a:latin typeface="Calibri" panose="020F0502020204030204" pitchFamily="34" charset="0"/>
                      </a:endParaRPr>
                    </a:p>
                  </a:txBody>
                  <a:tcPr marL="9525" marR="9525" marT="9525" marB="0" anchor="b"/>
                </a:tc>
              </a:tr>
              <a:tr h="425305">
                <a:tc>
                  <a:txBody>
                    <a:bodyPr/>
                    <a:lstStyle/>
                    <a:p>
                      <a:pPr algn="ctr" fontAlgn="ctr"/>
                      <a:r>
                        <a:rPr lang="fr-FR" sz="1100" b="1" u="none" strike="noStrike" dirty="0">
                          <a:solidFill>
                            <a:srgbClr val="C70505"/>
                          </a:solidFill>
                          <a:effectLst/>
                        </a:rPr>
                        <a:t>0 à 2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fontAlgn="b"/>
                      <a:r>
                        <a:rPr lang="fr-FR" sz="1400" u="none" strike="noStrike" dirty="0">
                          <a:effectLst/>
                        </a:rPr>
                        <a:t>9%</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17%</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a:effectLst/>
                        </a:rPr>
                        <a:t>9%</a:t>
                      </a:r>
                      <a:endParaRPr lang="fr-F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a:effectLst/>
                        </a:rPr>
                        <a:t>26%</a:t>
                      </a:r>
                      <a:endParaRPr lang="fr-F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31%</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a:effectLst/>
                        </a:rPr>
                        <a:t>4%</a:t>
                      </a:r>
                      <a:endParaRPr lang="fr-F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a:effectLst/>
                        </a:rPr>
                        <a:t>4%</a:t>
                      </a:r>
                      <a:endParaRPr lang="fr-FR" sz="1400" b="0" i="0" u="none" strike="noStrike">
                        <a:solidFill>
                          <a:srgbClr val="000000"/>
                        </a:solidFill>
                        <a:effectLst/>
                        <a:latin typeface="Calibri" panose="020F0502020204030204" pitchFamily="34" charset="0"/>
                      </a:endParaRPr>
                    </a:p>
                  </a:txBody>
                  <a:tcPr marL="9525" marR="9525" marT="9525" marB="0" anchor="b"/>
                </a:tc>
              </a:tr>
              <a:tr h="425305">
                <a:tc>
                  <a:txBody>
                    <a:bodyPr/>
                    <a:lstStyle/>
                    <a:p>
                      <a:pPr algn="ctr" fontAlgn="ctr"/>
                      <a:r>
                        <a:rPr lang="fr-FR" sz="1100" b="1" u="none" strike="noStrike" dirty="0">
                          <a:solidFill>
                            <a:srgbClr val="C70505"/>
                          </a:solidFill>
                          <a:effectLst/>
                        </a:rPr>
                        <a:t>2 à 4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8%</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17%</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25%</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42%</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a:effectLst/>
                        </a:rPr>
                        <a:t>8%</a:t>
                      </a:r>
                      <a:endParaRPr lang="fr-F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r>
              <a:tr h="425305">
                <a:tc>
                  <a:txBody>
                    <a:bodyPr/>
                    <a:lstStyle/>
                    <a:p>
                      <a:pPr algn="ctr" fontAlgn="ctr"/>
                      <a:r>
                        <a:rPr lang="fr-FR" sz="1100" b="1" u="none" strike="noStrike" dirty="0">
                          <a:solidFill>
                            <a:srgbClr val="C70505"/>
                          </a:solidFill>
                          <a:effectLst/>
                        </a:rPr>
                        <a:t>4 à 6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50%</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a:effectLst/>
                        </a:rPr>
                        <a:t>50%</a:t>
                      </a:r>
                      <a:endParaRPr lang="fr-F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r>
              <a:tr h="425305">
                <a:tc>
                  <a:txBody>
                    <a:bodyPr/>
                    <a:lstStyle/>
                    <a:p>
                      <a:pPr algn="ctr" fontAlgn="ctr"/>
                      <a:r>
                        <a:rPr lang="fr-FR" sz="1100" b="1" u="none" strike="noStrike" dirty="0">
                          <a:solidFill>
                            <a:srgbClr val="C70505"/>
                          </a:solidFill>
                          <a:effectLst/>
                        </a:rPr>
                        <a:t>6 à 8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25%</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75%</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r>
              <a:tr h="425305">
                <a:tc>
                  <a:txBody>
                    <a:bodyPr/>
                    <a:lstStyle/>
                    <a:p>
                      <a:pPr algn="ctr" fontAlgn="ctr"/>
                      <a:r>
                        <a:rPr lang="fr-FR" sz="1100" b="1" u="none" strike="noStrike" dirty="0">
                          <a:solidFill>
                            <a:srgbClr val="C70505"/>
                          </a:solidFill>
                          <a:effectLst/>
                        </a:rPr>
                        <a:t>8 à 10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b="0" i="0" u="none" strike="noStrike" dirty="0" smtClean="0">
                          <a:solidFill>
                            <a:schemeClr val="tx1"/>
                          </a:solidFill>
                          <a:effectLst/>
                          <a:latin typeface="+mn-l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a:effectLst/>
                        </a:rPr>
                        <a:t>100%</a:t>
                      </a:r>
                      <a:endParaRPr lang="fr-F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r>
              <a:tr h="449395">
                <a:tc>
                  <a:txBody>
                    <a:bodyPr/>
                    <a:lstStyle/>
                    <a:p>
                      <a:pPr algn="ctr" fontAlgn="ctr"/>
                      <a:r>
                        <a:rPr lang="fr-FR" sz="1100" b="1" u="none" strike="noStrike" dirty="0">
                          <a:solidFill>
                            <a:srgbClr val="C70505"/>
                          </a:solidFill>
                          <a:effectLst/>
                        </a:rPr>
                        <a:t>Plus de 10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b="0" i="0" u="none" strike="noStrike" dirty="0" smtClean="0">
                          <a:solidFill>
                            <a:srgbClr val="000000"/>
                          </a:solidFill>
                          <a:effectLst/>
                          <a:latin typeface="Calibri" panose="020F0502020204030204" pitchFamily="34" charset="0"/>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100%</a:t>
                      </a:r>
                      <a:endParaRPr lang="fr-FR"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5" name="Titre 1"/>
          <p:cNvSpPr txBox="1">
            <a:spLocks/>
          </p:cNvSpPr>
          <p:nvPr/>
        </p:nvSpPr>
        <p:spPr>
          <a:xfrm>
            <a:off x="-612576" y="0"/>
            <a:ext cx="1029714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smtClean="0">
                <a:solidFill>
                  <a:schemeClr val="bg1"/>
                </a:solidFill>
              </a:rPr>
              <a:t>SALAIRE D’UN INGÉNIEUR ÉTUDES ET DÉVELOPPEMENT</a:t>
            </a:r>
            <a:endParaRPr lang="fr-FR" sz="3000" b="1" dirty="0">
              <a:solidFill>
                <a:schemeClr val="bg1"/>
              </a:solidFill>
            </a:endParaRPr>
          </a:p>
        </p:txBody>
      </p:sp>
    </p:spTree>
    <p:extLst>
      <p:ext uri="{BB962C8B-B14F-4D97-AF65-F5344CB8AC3E}">
        <p14:creationId xmlns:p14="http://schemas.microsoft.com/office/powerpoint/2010/main" val="256409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789059759"/>
              </p:ext>
            </p:extLst>
          </p:nvPr>
        </p:nvGraphicFramePr>
        <p:xfrm>
          <a:off x="179516" y="1200152"/>
          <a:ext cx="8507279" cy="3243805"/>
        </p:xfrm>
        <a:graphic>
          <a:graphicData uri="http://schemas.openxmlformats.org/drawingml/2006/table">
            <a:tbl>
              <a:tblPr firstRow="1" bandRow="1">
                <a:tableStyleId>{9D7B26C5-4107-4FEC-AEDC-1716B250A1EF}</a:tableStyleId>
              </a:tblPr>
              <a:tblGrid>
                <a:gridCol w="773389"/>
                <a:gridCol w="773389"/>
                <a:gridCol w="757474"/>
                <a:gridCol w="789304"/>
                <a:gridCol w="773389"/>
                <a:gridCol w="773389"/>
                <a:gridCol w="773389"/>
                <a:gridCol w="773389"/>
                <a:gridCol w="773389"/>
                <a:gridCol w="773389"/>
                <a:gridCol w="773389"/>
              </a:tblGrid>
              <a:tr h="667885">
                <a:tc>
                  <a:txBody>
                    <a:bodyPr/>
                    <a:lstStyle/>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Moins de 4000 Dhs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Entre 4000 Dhs et 6000 Dhs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Entre 6000 Dhs et 8000 Dhs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Entre 8000 </a:t>
                      </a:r>
                      <a:r>
                        <a:rPr lang="fr-FR" sz="1100" u="none" strike="noStrike" dirty="0" err="1">
                          <a:effectLst/>
                        </a:rPr>
                        <a:t>Dhs</a:t>
                      </a:r>
                      <a:r>
                        <a:rPr lang="fr-FR" sz="1100" u="none" strike="noStrike" dirty="0">
                          <a:effectLst/>
                        </a:rPr>
                        <a:t> et 10000 </a:t>
                      </a:r>
                      <a:r>
                        <a:rPr lang="fr-FR" sz="1100" u="none" strike="noStrike" dirty="0" err="1" smtClean="0">
                          <a:effectLst/>
                        </a:rPr>
                        <a:t>Dhs</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Entre 10000 </a:t>
                      </a:r>
                      <a:r>
                        <a:rPr lang="fr-FR" sz="1100" u="none" strike="noStrike" dirty="0" err="1">
                          <a:effectLst/>
                        </a:rPr>
                        <a:t>Dhs</a:t>
                      </a:r>
                      <a:r>
                        <a:rPr lang="fr-FR" sz="1100" u="none" strike="noStrike" dirty="0">
                          <a:effectLst/>
                        </a:rPr>
                        <a:t> et 15000 </a:t>
                      </a:r>
                      <a:r>
                        <a:rPr lang="fr-FR" sz="1100" u="none" strike="noStrike" dirty="0" err="1" smtClean="0">
                          <a:effectLst/>
                        </a:rPr>
                        <a:t>Dhs</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Entre 15000 </a:t>
                      </a:r>
                      <a:r>
                        <a:rPr lang="fr-FR" sz="1100" u="none" strike="noStrike" dirty="0" err="1">
                          <a:effectLst/>
                        </a:rPr>
                        <a:t>Dhs</a:t>
                      </a:r>
                      <a:r>
                        <a:rPr lang="fr-FR" sz="1100" u="none" strike="noStrike" dirty="0">
                          <a:effectLst/>
                        </a:rPr>
                        <a:t> et 20000 </a:t>
                      </a:r>
                      <a:r>
                        <a:rPr lang="fr-FR" sz="1100" u="none" strike="noStrike" dirty="0" err="1" smtClean="0">
                          <a:effectLst/>
                        </a:rPr>
                        <a:t>Dhs</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Entre 20000 </a:t>
                      </a:r>
                      <a:r>
                        <a:rPr lang="fr-FR" sz="1100" u="none" strike="noStrike" dirty="0" err="1">
                          <a:effectLst/>
                        </a:rPr>
                        <a:t>Dhs</a:t>
                      </a:r>
                      <a:r>
                        <a:rPr lang="fr-FR" sz="1100" u="none" strike="noStrike" dirty="0">
                          <a:effectLst/>
                        </a:rPr>
                        <a:t> et 25000 </a:t>
                      </a:r>
                      <a:r>
                        <a:rPr lang="fr-FR" sz="1100" u="none" strike="noStrike" dirty="0" err="1" smtClean="0">
                          <a:effectLst/>
                        </a:rPr>
                        <a:t>Dhs</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Entre 25000 Dhs et 30000 Dhs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Entre 30000 Dhs et 40000 Dhs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Plus de 40000 </a:t>
                      </a:r>
                      <a:r>
                        <a:rPr lang="fr-FR" sz="1100" u="none" strike="noStrike" dirty="0" err="1" smtClean="0">
                          <a:effectLst/>
                        </a:rPr>
                        <a:t>Dhs</a:t>
                      </a:r>
                      <a:endParaRPr lang="fr-FR" sz="1100" b="0" i="0" u="none" strike="noStrike" dirty="0">
                        <a:solidFill>
                          <a:srgbClr val="000000"/>
                        </a:solidFill>
                        <a:effectLst/>
                        <a:latin typeface="Calibri" panose="020F0502020204030204" pitchFamily="34" charset="0"/>
                      </a:endParaRPr>
                    </a:p>
                  </a:txBody>
                  <a:tcPr marL="9525" marR="9525" marT="9525" marB="0" anchor="b"/>
                </a:tc>
              </a:tr>
              <a:tr h="425305">
                <a:tc>
                  <a:txBody>
                    <a:bodyPr/>
                    <a:lstStyle/>
                    <a:p>
                      <a:pPr algn="ctr" fontAlgn="ctr"/>
                      <a:r>
                        <a:rPr lang="fr-FR" sz="1100" b="1" u="none" strike="noStrike" dirty="0">
                          <a:solidFill>
                            <a:srgbClr val="C70505"/>
                          </a:solidFill>
                          <a:effectLst/>
                        </a:rPr>
                        <a:t>0 à 2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a:r>
                        <a:rPr lang="fr-FR" sz="1400" dirty="0" smtClean="0"/>
                        <a:t>60%</a:t>
                      </a:r>
                      <a:endParaRPr lang="fr-FR" sz="1400" dirty="0"/>
                    </a:p>
                  </a:txBody>
                  <a:tcPr marL="9525" marR="9525" marT="9525" marB="0" anchor="b"/>
                </a:tc>
                <a:tc>
                  <a:txBody>
                    <a:bodyPr/>
                    <a:lstStyle/>
                    <a:p>
                      <a:pPr algn="ctr"/>
                      <a:r>
                        <a:rPr lang="fr-FR" sz="1400" dirty="0" smtClean="0"/>
                        <a:t>40%</a:t>
                      </a:r>
                      <a:endParaRPr lang="fr-FR" sz="1400" dirty="0"/>
                    </a:p>
                  </a:txBody>
                  <a:tcPr marL="9525" marR="9525" marT="9525" marB="0" anchor="b"/>
                </a:tc>
                <a:tc>
                  <a:txBody>
                    <a:bodyPr/>
                    <a:lstStyle/>
                    <a:p>
                      <a:pPr algn="ctr"/>
                      <a:r>
                        <a:rPr lang="fr-FR" sz="1400" dirty="0" smtClean="0"/>
                        <a:t>12%</a:t>
                      </a:r>
                      <a:endParaRPr lang="fr-FR" sz="1400" dirty="0"/>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r>
              <a:tr h="425305">
                <a:tc>
                  <a:txBody>
                    <a:bodyPr/>
                    <a:lstStyle/>
                    <a:p>
                      <a:pPr algn="ctr" fontAlgn="ctr"/>
                      <a:r>
                        <a:rPr lang="fr-FR" sz="1100" b="1" u="none" strike="noStrike" dirty="0">
                          <a:solidFill>
                            <a:srgbClr val="C70505"/>
                          </a:solidFill>
                          <a:effectLst/>
                        </a:rPr>
                        <a:t>2 à 4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a:r>
                        <a:rPr lang="fr-FR" sz="1400" dirty="0" smtClean="0"/>
                        <a:t>33%</a:t>
                      </a:r>
                      <a:endParaRPr lang="fr-FR" sz="1400" dirty="0"/>
                    </a:p>
                  </a:txBody>
                  <a:tcPr marL="9525" marR="9525" marT="9525" marB="0" anchor="b"/>
                </a:tc>
                <a:tc>
                  <a:txBody>
                    <a:bodyPr/>
                    <a:lstStyle/>
                    <a:p>
                      <a:pPr algn="ctr"/>
                      <a:r>
                        <a:rPr lang="fr-FR" sz="1400" dirty="0" smtClean="0"/>
                        <a:t>67%</a:t>
                      </a:r>
                      <a:endParaRPr lang="fr-FR" sz="1400" dirty="0"/>
                    </a:p>
                  </a:txBody>
                  <a:tcPr marL="9525" marR="9525" marT="9525" marB="0" anchor="b"/>
                </a:tc>
                <a:tc>
                  <a:txBody>
                    <a:bodyPr/>
                    <a:lstStyle/>
                    <a:p>
                      <a:pPr algn="ctr"/>
                      <a:r>
                        <a:rPr lang="fr-FR" sz="1400" dirty="0" smtClean="0"/>
                        <a:t>63%</a:t>
                      </a:r>
                      <a:endParaRPr lang="fr-FR" sz="1400" dirty="0"/>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r>
              <a:tr h="425305">
                <a:tc>
                  <a:txBody>
                    <a:bodyPr/>
                    <a:lstStyle/>
                    <a:p>
                      <a:pPr algn="ctr" fontAlgn="ctr"/>
                      <a:r>
                        <a:rPr lang="fr-FR" sz="1100" b="1" u="none" strike="noStrike" dirty="0">
                          <a:solidFill>
                            <a:srgbClr val="C70505"/>
                          </a:solidFill>
                          <a:effectLst/>
                        </a:rPr>
                        <a:t>4 à 6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a:r>
                        <a:rPr lang="fr-FR" sz="1400" dirty="0" smtClean="0"/>
                        <a:t>25%</a:t>
                      </a:r>
                      <a:endParaRPr lang="fr-FR" sz="1400" dirty="0"/>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r>
              <a:tr h="425305">
                <a:tc>
                  <a:txBody>
                    <a:bodyPr/>
                    <a:lstStyle/>
                    <a:p>
                      <a:pPr algn="ctr" fontAlgn="ctr"/>
                      <a:r>
                        <a:rPr lang="fr-FR" sz="1100" b="1" u="none" strike="noStrike" dirty="0">
                          <a:solidFill>
                            <a:srgbClr val="C70505"/>
                          </a:solidFill>
                          <a:effectLst/>
                        </a:rPr>
                        <a:t>6 à 8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a:r>
                        <a:rPr lang="fr-FR" sz="1400" dirty="0" smtClean="0"/>
                        <a:t>100%</a:t>
                      </a:r>
                      <a:endParaRPr lang="fr-FR" sz="1400" dirty="0"/>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r>
              <a:tr h="425305">
                <a:tc>
                  <a:txBody>
                    <a:bodyPr/>
                    <a:lstStyle/>
                    <a:p>
                      <a:pPr algn="ctr" fontAlgn="ctr"/>
                      <a:r>
                        <a:rPr lang="fr-FR" sz="1100" b="1" u="none" strike="noStrike" dirty="0">
                          <a:solidFill>
                            <a:srgbClr val="C70505"/>
                          </a:solidFill>
                          <a:effectLst/>
                        </a:rPr>
                        <a:t>8 à 10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a:r>
                        <a:rPr lang="fr-FR" sz="1400" dirty="0" smtClean="0"/>
                        <a:t>100%</a:t>
                      </a:r>
                      <a:endParaRPr lang="fr-FR" sz="1400" dirty="0"/>
                    </a:p>
                  </a:txBody>
                  <a:tcPr marL="9525" marR="9525" marT="9525" marB="0" anchor="b"/>
                </a:tc>
                <a:tc>
                  <a:txBody>
                    <a:bodyPr/>
                    <a:lstStyle/>
                    <a:p>
                      <a:pPr algn="ctr"/>
                      <a:r>
                        <a:rPr lang="fr-FR" sz="1400" dirty="0" smtClean="0"/>
                        <a:t>-</a:t>
                      </a:r>
                      <a:endParaRPr lang="fr-FR" sz="1400" dirty="0"/>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r>
              <a:tr h="449395">
                <a:tc>
                  <a:txBody>
                    <a:bodyPr/>
                    <a:lstStyle/>
                    <a:p>
                      <a:pPr algn="ctr" fontAlgn="ctr"/>
                      <a:r>
                        <a:rPr lang="fr-FR" sz="1100" b="1" u="none" strike="noStrike" dirty="0">
                          <a:solidFill>
                            <a:srgbClr val="C70505"/>
                          </a:solidFill>
                          <a:effectLst/>
                        </a:rPr>
                        <a:t>Plus de 10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a:r>
                        <a:rPr lang="fr-FR" sz="1400" dirty="0" smtClean="0"/>
                        <a:t>25%</a:t>
                      </a:r>
                      <a:endParaRPr lang="fr-FR" sz="1400" dirty="0"/>
                    </a:p>
                  </a:txBody>
                  <a:tcPr marL="9525" marR="9525" marT="9525" marB="0" anchor="b"/>
                </a:tc>
                <a:tc>
                  <a:txBody>
                    <a:bodyPr/>
                    <a:lstStyle/>
                    <a:p>
                      <a:pPr algn="ctr"/>
                      <a:r>
                        <a:rPr lang="fr-FR" sz="1400" dirty="0" smtClean="0"/>
                        <a:t>75%</a:t>
                      </a:r>
                      <a:endParaRPr lang="fr-FR" sz="1400" dirty="0"/>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smtClean="0">
                          <a:effectLst/>
                        </a:rPr>
                        <a:t>-</a:t>
                      </a:r>
                      <a:endParaRPr lang="fr-FR"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5" name="Titre 1"/>
          <p:cNvSpPr txBox="1">
            <a:spLocks/>
          </p:cNvSpPr>
          <p:nvPr/>
        </p:nvSpPr>
        <p:spPr>
          <a:xfrm>
            <a:off x="-180528" y="0"/>
            <a:ext cx="9433048"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solidFill>
                  <a:schemeClr val="bg1"/>
                </a:solidFill>
              </a:rPr>
              <a:t>SALAIRE D’UN TECHNICIEN SYSTEME</a:t>
            </a:r>
            <a:endParaRPr lang="fr-FR" sz="3200" b="1" dirty="0">
              <a:solidFill>
                <a:schemeClr val="bg1"/>
              </a:solidFill>
            </a:endParaRPr>
          </a:p>
        </p:txBody>
      </p:sp>
    </p:spTree>
    <p:extLst>
      <p:ext uri="{BB962C8B-B14F-4D97-AF65-F5344CB8AC3E}">
        <p14:creationId xmlns:p14="http://schemas.microsoft.com/office/powerpoint/2010/main" val="3278749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257979363"/>
              </p:ext>
            </p:extLst>
          </p:nvPr>
        </p:nvGraphicFramePr>
        <p:xfrm>
          <a:off x="179516" y="1200152"/>
          <a:ext cx="8507279" cy="3254745"/>
        </p:xfrm>
        <a:graphic>
          <a:graphicData uri="http://schemas.openxmlformats.org/drawingml/2006/table">
            <a:tbl>
              <a:tblPr firstRow="1" bandRow="1">
                <a:tableStyleId>{9D7B26C5-4107-4FEC-AEDC-1716B250A1EF}</a:tableStyleId>
              </a:tblPr>
              <a:tblGrid>
                <a:gridCol w="773389"/>
                <a:gridCol w="773389"/>
                <a:gridCol w="757474"/>
                <a:gridCol w="789304"/>
                <a:gridCol w="773389"/>
                <a:gridCol w="773389"/>
                <a:gridCol w="773389"/>
                <a:gridCol w="773389"/>
                <a:gridCol w="773389"/>
                <a:gridCol w="773389"/>
                <a:gridCol w="773389"/>
              </a:tblGrid>
              <a:tr h="667885">
                <a:tc>
                  <a:txBody>
                    <a:bodyPr/>
                    <a:lstStyle/>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Moins de 4000 Dhs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Entre 4000 Dhs et 6000 Dhs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Entre 6000 Dhs et 8000 Dhs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Entre 8000 </a:t>
                      </a:r>
                      <a:r>
                        <a:rPr lang="fr-FR" sz="1100" u="none" strike="noStrike" dirty="0" err="1">
                          <a:effectLst/>
                        </a:rPr>
                        <a:t>Dhs</a:t>
                      </a:r>
                      <a:r>
                        <a:rPr lang="fr-FR" sz="1100" u="none" strike="noStrike" dirty="0">
                          <a:effectLst/>
                        </a:rPr>
                        <a:t> et 10000 </a:t>
                      </a:r>
                      <a:r>
                        <a:rPr lang="fr-FR" sz="1100" u="none" strike="noStrike" dirty="0" err="1" smtClean="0">
                          <a:effectLst/>
                        </a:rPr>
                        <a:t>Dhs</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Entre 10000 </a:t>
                      </a:r>
                      <a:r>
                        <a:rPr lang="fr-FR" sz="1100" u="none" strike="noStrike" dirty="0" err="1">
                          <a:effectLst/>
                        </a:rPr>
                        <a:t>Dhs</a:t>
                      </a:r>
                      <a:r>
                        <a:rPr lang="fr-FR" sz="1100" u="none" strike="noStrike" dirty="0">
                          <a:effectLst/>
                        </a:rPr>
                        <a:t> et 15000 </a:t>
                      </a:r>
                      <a:r>
                        <a:rPr lang="fr-FR" sz="1100" u="none" strike="noStrike" dirty="0" err="1" smtClean="0">
                          <a:effectLst/>
                        </a:rPr>
                        <a:t>Dhs</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Entre 15000 </a:t>
                      </a:r>
                      <a:r>
                        <a:rPr lang="fr-FR" sz="1100" u="none" strike="noStrike" dirty="0" err="1">
                          <a:effectLst/>
                        </a:rPr>
                        <a:t>Dhs</a:t>
                      </a:r>
                      <a:r>
                        <a:rPr lang="fr-FR" sz="1100" u="none" strike="noStrike" dirty="0">
                          <a:effectLst/>
                        </a:rPr>
                        <a:t> et 20000 </a:t>
                      </a:r>
                      <a:r>
                        <a:rPr lang="fr-FR" sz="1100" u="none" strike="noStrike" dirty="0" err="1" smtClean="0">
                          <a:effectLst/>
                        </a:rPr>
                        <a:t>Dhs</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Entre 20000 </a:t>
                      </a:r>
                      <a:r>
                        <a:rPr lang="fr-FR" sz="1100" u="none" strike="noStrike" dirty="0" err="1">
                          <a:effectLst/>
                        </a:rPr>
                        <a:t>Dhs</a:t>
                      </a:r>
                      <a:r>
                        <a:rPr lang="fr-FR" sz="1100" u="none" strike="noStrike" dirty="0">
                          <a:effectLst/>
                        </a:rPr>
                        <a:t> et 25000 </a:t>
                      </a:r>
                      <a:r>
                        <a:rPr lang="fr-FR" sz="1100" u="none" strike="noStrike" dirty="0" err="1" smtClean="0">
                          <a:effectLst/>
                        </a:rPr>
                        <a:t>Dhs</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Entre 25000 Dhs et 30000 Dhs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Entre 30000 Dhs et 40000 Dhs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Plus de 40000 </a:t>
                      </a:r>
                      <a:r>
                        <a:rPr lang="fr-FR" sz="1100" u="none" strike="noStrike" dirty="0" err="1" smtClean="0">
                          <a:effectLst/>
                        </a:rPr>
                        <a:t>Dhs</a:t>
                      </a:r>
                      <a:endParaRPr lang="fr-FR" sz="1100" b="0" i="0" u="none" strike="noStrike" dirty="0">
                        <a:solidFill>
                          <a:srgbClr val="000000"/>
                        </a:solidFill>
                        <a:effectLst/>
                        <a:latin typeface="Calibri" panose="020F0502020204030204" pitchFamily="34" charset="0"/>
                      </a:endParaRPr>
                    </a:p>
                  </a:txBody>
                  <a:tcPr marL="9525" marR="9525" marT="9525" marB="0" anchor="b"/>
                </a:tc>
              </a:tr>
              <a:tr h="425305">
                <a:tc>
                  <a:txBody>
                    <a:bodyPr/>
                    <a:lstStyle/>
                    <a:p>
                      <a:pPr algn="ctr" fontAlgn="ctr"/>
                      <a:r>
                        <a:rPr lang="fr-FR" sz="1100" b="1" u="none" strike="noStrike" dirty="0">
                          <a:solidFill>
                            <a:srgbClr val="C70505"/>
                          </a:solidFill>
                          <a:effectLst/>
                        </a:rPr>
                        <a:t>0 à 2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a:r>
                        <a:rPr lang="fr-FR" sz="1400" dirty="0" smtClean="0"/>
                        <a:t>44%</a:t>
                      </a:r>
                      <a:endParaRPr lang="fr-FR" sz="1400" dirty="0"/>
                    </a:p>
                  </a:txBody>
                  <a:tcPr marL="9525" marR="9525" marT="9525" marB="0" anchor="b"/>
                </a:tc>
                <a:tc>
                  <a:txBody>
                    <a:bodyPr/>
                    <a:lstStyle/>
                    <a:p>
                      <a:pPr algn="ctr"/>
                      <a:r>
                        <a:rPr lang="fr-FR" sz="1400" dirty="0" smtClean="0"/>
                        <a:t>56%</a:t>
                      </a:r>
                      <a:endParaRPr lang="fr-FR" sz="1400" dirty="0"/>
                    </a:p>
                  </a:txBody>
                  <a:tcPr marL="9525" marR="9525" marT="9525" marB="0" anchor="b"/>
                </a:tc>
                <a:tc>
                  <a:txBody>
                    <a:bodyPr/>
                    <a:lstStyle/>
                    <a:p>
                      <a:pPr algn="ctr"/>
                      <a:r>
                        <a:rPr lang="fr-FR" sz="1400" dirty="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r>
              <a:tr h="425305">
                <a:tc>
                  <a:txBody>
                    <a:bodyPr/>
                    <a:lstStyle/>
                    <a:p>
                      <a:pPr algn="ctr" fontAlgn="ctr"/>
                      <a:r>
                        <a:rPr lang="fr-FR" sz="1100" b="1" u="none" strike="noStrike" dirty="0">
                          <a:solidFill>
                            <a:srgbClr val="C70505"/>
                          </a:solidFill>
                          <a:effectLst/>
                        </a:rPr>
                        <a:t>2 à 4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a:r>
                        <a:rPr lang="fr-FR" sz="1400" dirty="0" smtClean="0"/>
                        <a:t>33%</a:t>
                      </a:r>
                      <a:endParaRPr lang="fr-FR" sz="1400" dirty="0"/>
                    </a:p>
                  </a:txBody>
                  <a:tcPr marL="9525" marR="9525" marT="9525" marB="0" anchor="b"/>
                </a:tc>
                <a:tc>
                  <a:txBody>
                    <a:bodyPr/>
                    <a:lstStyle/>
                    <a:p>
                      <a:pPr algn="ctr"/>
                      <a:r>
                        <a:rPr lang="fr-FR" sz="1400" dirty="0" smtClean="0"/>
                        <a:t>33%</a:t>
                      </a:r>
                      <a:endParaRPr lang="fr-FR" sz="1400" dirty="0"/>
                    </a:p>
                  </a:txBody>
                  <a:tcPr marL="9525" marR="9525" marT="9525" marB="0" anchor="b"/>
                </a:tc>
                <a:tc>
                  <a:txBody>
                    <a:bodyPr/>
                    <a:lstStyle/>
                    <a:p>
                      <a:pPr algn="ctr"/>
                      <a:r>
                        <a:rPr lang="fr-FR" sz="1400" dirty="0" smtClean="0"/>
                        <a:t>33%</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dirty="0" smtClean="0"/>
                        <a:t>-</a:t>
                      </a:r>
                      <a:endParaRPr lang="fr-FR" sz="1400" dirty="0"/>
                    </a:p>
                  </a:txBody>
                  <a:tcPr marL="9525" marR="9525" marT="9525" marB="0" anchor="b"/>
                </a:tc>
              </a:tr>
              <a:tr h="425305">
                <a:tc>
                  <a:txBody>
                    <a:bodyPr/>
                    <a:lstStyle/>
                    <a:p>
                      <a:pPr algn="ctr" fontAlgn="ctr"/>
                      <a:r>
                        <a:rPr lang="fr-FR" sz="1100" b="1" u="none" strike="noStrike" dirty="0">
                          <a:solidFill>
                            <a:srgbClr val="C70505"/>
                          </a:solidFill>
                          <a:effectLst/>
                        </a:rPr>
                        <a:t>4 à 6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a:r>
                        <a:rPr lang="fr-FR" sz="1400" smtClean="0"/>
                        <a:t>-</a:t>
                      </a:r>
                      <a:endParaRPr lang="fr-FR" sz="1400" dirty="0"/>
                    </a:p>
                  </a:txBody>
                  <a:tcPr marL="9525" marR="9525" marT="9525" marB="0" anchor="b"/>
                </a:tc>
                <a:tc>
                  <a:txBody>
                    <a:bodyPr/>
                    <a:lstStyle/>
                    <a:p>
                      <a:pPr algn="ctr"/>
                      <a:r>
                        <a:rPr lang="fr-FR" sz="1400" dirty="0" smtClean="0"/>
                        <a:t>-</a:t>
                      </a:r>
                      <a:endParaRPr lang="fr-FR" sz="1400" dirty="0"/>
                    </a:p>
                  </a:txBody>
                  <a:tcPr marL="9525" marR="9525" marT="9525" marB="0" anchor="b"/>
                </a:tc>
                <a:tc>
                  <a:txBody>
                    <a:bodyPr/>
                    <a:lstStyle/>
                    <a:p>
                      <a:pPr algn="ctr"/>
                      <a:r>
                        <a:rPr lang="fr-FR" sz="1400" dirty="0" smtClean="0"/>
                        <a:t>50%</a:t>
                      </a:r>
                      <a:endParaRPr lang="fr-FR" sz="1400" dirty="0"/>
                    </a:p>
                  </a:txBody>
                  <a:tcPr marL="9525" marR="9525" marT="9525" marB="0" anchor="b"/>
                </a:tc>
                <a:tc>
                  <a:txBody>
                    <a:bodyPr/>
                    <a:lstStyle/>
                    <a:p>
                      <a:pPr algn="ctr"/>
                      <a:r>
                        <a:rPr lang="fr-FR" sz="1400" dirty="0" smtClean="0"/>
                        <a:t>50%</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r>
              <a:tr h="425305">
                <a:tc>
                  <a:txBody>
                    <a:bodyPr/>
                    <a:lstStyle/>
                    <a:p>
                      <a:pPr algn="ctr" fontAlgn="ctr"/>
                      <a:r>
                        <a:rPr lang="fr-FR" sz="1100" b="1" u="none" strike="noStrike" dirty="0">
                          <a:solidFill>
                            <a:srgbClr val="C70505"/>
                          </a:solidFill>
                          <a:effectLst/>
                        </a:rPr>
                        <a:t>6 à 8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algn="ctr"/>
                      <a:r>
                        <a:rPr lang="fr-FR" sz="1400" dirty="0" smtClean="0"/>
                        <a:t>-</a:t>
                      </a:r>
                      <a:endParaRPr lang="fr-FR" sz="1400" dirty="0"/>
                    </a:p>
                  </a:txBody>
                  <a:tcPr marL="9525" marR="9525" marT="9525" marB="0" anchor="b"/>
                </a:tc>
                <a:tc>
                  <a:txBody>
                    <a:bodyPr/>
                    <a:lstStyle/>
                    <a:p>
                      <a:pPr algn="ctr"/>
                      <a:r>
                        <a:rPr lang="fr-FR" sz="1400" dirty="0" smtClean="0"/>
                        <a:t>50%</a:t>
                      </a:r>
                      <a:endParaRPr lang="fr-FR" sz="1400" dirty="0"/>
                    </a:p>
                  </a:txBody>
                  <a:tcPr marL="9525" marR="9525" marT="9525" marB="0" anchor="b"/>
                </a:tc>
                <a:tc>
                  <a:txBody>
                    <a:bodyPr/>
                    <a:lstStyle/>
                    <a:p>
                      <a:pPr algn="ctr"/>
                      <a:r>
                        <a:rPr lang="fr-FR" sz="1400" dirty="0" smtClean="0"/>
                        <a:t>50%</a:t>
                      </a:r>
                      <a:endParaRPr lang="fr-FR" sz="1400" dirty="0"/>
                    </a:p>
                  </a:txBody>
                  <a:tcPr marL="9525" marR="9525" marT="9525" marB="0" anchor="b"/>
                </a:tc>
                <a:tc>
                  <a:txBody>
                    <a:bodyPr/>
                    <a:lstStyle/>
                    <a:p>
                      <a:pPr algn="ctr"/>
                      <a:r>
                        <a:rPr lang="fr-FR" sz="1400" dirty="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dirty="0" smtClean="0"/>
                        <a:t>-</a:t>
                      </a:r>
                      <a:endParaRPr lang="fr-FR" sz="1400" dirty="0"/>
                    </a:p>
                  </a:txBody>
                  <a:tcPr marL="9525" marR="9525" marT="9525" marB="0" anchor="b"/>
                </a:tc>
              </a:tr>
              <a:tr h="425305">
                <a:tc>
                  <a:txBody>
                    <a:bodyPr/>
                    <a:lstStyle/>
                    <a:p>
                      <a:pPr algn="ctr" fontAlgn="ctr"/>
                      <a:r>
                        <a:rPr lang="fr-FR" sz="1100" b="1" u="none" strike="noStrike" dirty="0">
                          <a:solidFill>
                            <a:srgbClr val="C70505"/>
                          </a:solidFill>
                          <a:effectLst/>
                        </a:rPr>
                        <a:t>8 à 10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a:r>
                        <a:rPr lang="fr-FR" sz="1400" dirty="0" smtClean="0"/>
                        <a:t>14%</a:t>
                      </a:r>
                      <a:endParaRPr lang="fr-FR" sz="1400" dirty="0"/>
                    </a:p>
                  </a:txBody>
                  <a:tcPr marL="9525" marR="9525" marT="9525"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smtClean="0"/>
                        <a:t>-</a:t>
                      </a:r>
                      <a:endParaRPr lang="fr-FR" sz="1400" dirty="0"/>
                    </a:p>
                  </a:txBody>
                  <a:tcPr marL="9525" marR="9525" marT="9525" marB="0" anchor="b"/>
                </a:tc>
                <a:tc>
                  <a:txBody>
                    <a:bodyPr/>
                    <a:lstStyle/>
                    <a:p>
                      <a:pPr algn="ctr"/>
                      <a:r>
                        <a:rPr lang="fr-FR" sz="1400" dirty="0" smtClean="0"/>
                        <a:t>14%</a:t>
                      </a:r>
                      <a:endParaRPr lang="fr-FR" sz="1400" dirty="0"/>
                    </a:p>
                  </a:txBody>
                  <a:tcPr marL="9525" marR="9525" marT="9525" marB="0" anchor="b"/>
                </a:tc>
                <a:tc>
                  <a:txBody>
                    <a:bodyPr/>
                    <a:lstStyle/>
                    <a:p>
                      <a:pPr algn="ctr"/>
                      <a:r>
                        <a:rPr lang="fr-FR" sz="1400" dirty="0" smtClean="0"/>
                        <a:t>43%</a:t>
                      </a:r>
                      <a:endParaRPr lang="fr-FR" sz="1400" dirty="0"/>
                    </a:p>
                  </a:txBody>
                  <a:tcPr marL="9525" marR="9525" marT="9525" marB="0" anchor="b"/>
                </a:tc>
                <a:tc>
                  <a:txBody>
                    <a:bodyPr/>
                    <a:lstStyle/>
                    <a:p>
                      <a:pPr algn="ctr"/>
                      <a:r>
                        <a:rPr lang="fr-FR" sz="1400" dirty="0" smtClean="0"/>
                        <a:t>29%</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dirty="0" smtClean="0"/>
                        <a:t>-</a:t>
                      </a:r>
                      <a:endParaRPr lang="fr-FR" sz="1400" dirty="0"/>
                    </a:p>
                  </a:txBody>
                  <a:tcPr marL="9525" marR="9525" marT="9525" marB="0" anchor="b"/>
                </a:tc>
              </a:tr>
              <a:tr h="449395">
                <a:tc>
                  <a:txBody>
                    <a:bodyPr/>
                    <a:lstStyle/>
                    <a:p>
                      <a:pPr algn="ctr" fontAlgn="ctr"/>
                      <a:r>
                        <a:rPr lang="fr-FR" sz="1100" b="1" u="none" strike="noStrike" dirty="0">
                          <a:solidFill>
                            <a:srgbClr val="C70505"/>
                          </a:solidFill>
                          <a:effectLst/>
                        </a:rPr>
                        <a:t>Plus de 10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dirty="0" smtClean="0"/>
                        <a:t>-</a:t>
                      </a:r>
                      <a:endParaRPr lang="fr-FR" sz="1400" dirty="0"/>
                    </a:p>
                  </a:txBody>
                  <a:tcPr marL="9525" marR="9525" marT="9525" marB="0" anchor="b"/>
                </a:tc>
                <a:tc>
                  <a:txBody>
                    <a:bodyPr/>
                    <a:lstStyle/>
                    <a:p>
                      <a:pPr algn="ctr"/>
                      <a:r>
                        <a:rPr lang="fr-FR" sz="1400" dirty="0" smtClean="0"/>
                        <a:t>22%</a:t>
                      </a:r>
                      <a:endParaRPr lang="fr-FR" sz="1400" dirty="0"/>
                    </a:p>
                  </a:txBody>
                  <a:tcPr marL="9525" marR="9525" marT="9525" marB="0" anchor="b"/>
                </a:tc>
                <a:tc>
                  <a:txBody>
                    <a:bodyPr/>
                    <a:lstStyle/>
                    <a:p>
                      <a:pPr algn="ctr"/>
                      <a:r>
                        <a:rPr lang="fr-FR" sz="1400" dirty="0" smtClean="0"/>
                        <a:t>33%</a:t>
                      </a:r>
                      <a:endParaRPr lang="fr-FR" sz="1400" dirty="0"/>
                    </a:p>
                  </a:txBody>
                  <a:tcPr marL="9525" marR="9525" marT="9525" marB="0" anchor="b"/>
                </a:tc>
                <a:tc>
                  <a:txBody>
                    <a:bodyPr/>
                    <a:lstStyle/>
                    <a:p>
                      <a:pPr algn="ctr"/>
                      <a:r>
                        <a:rPr lang="fr-FR" sz="1400" dirty="0" smtClean="0"/>
                        <a:t>11%</a:t>
                      </a:r>
                      <a:endParaRPr lang="fr-FR" sz="1400" dirty="0"/>
                    </a:p>
                  </a:txBody>
                  <a:tcPr marL="9525" marR="9525" marT="9525" marB="0" anchor="b"/>
                </a:tc>
                <a:tc>
                  <a:txBody>
                    <a:bodyPr/>
                    <a:lstStyle/>
                    <a:p>
                      <a:pPr algn="ctr"/>
                      <a:r>
                        <a:rPr lang="fr-FR" sz="1400" dirty="0" smtClean="0"/>
                        <a:t>22%</a:t>
                      </a:r>
                      <a:endParaRPr lang="fr-FR" sz="1400" dirty="0"/>
                    </a:p>
                  </a:txBody>
                  <a:tcPr marL="9525" marR="9525" marT="9525" marB="0" anchor="b"/>
                </a:tc>
                <a:tc>
                  <a:txBody>
                    <a:bodyPr/>
                    <a:lstStyle/>
                    <a:p>
                      <a:pPr algn="ctr"/>
                      <a:r>
                        <a:rPr lang="fr-FR" sz="1400" dirty="0" smtClean="0"/>
                        <a:t>11%</a:t>
                      </a:r>
                      <a:endParaRPr lang="fr-FR" sz="1400" dirty="0"/>
                    </a:p>
                  </a:txBody>
                  <a:tcPr marL="9525" marR="9525" marT="9525"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a:t>
                      </a:r>
                    </a:p>
                    <a:p>
                      <a:endParaRPr lang="fr-FR" sz="1400" dirty="0"/>
                    </a:p>
                  </a:txBody>
                  <a:tcPr marL="9525" marR="9525" marT="9525" marB="0" anchor="b"/>
                </a:tc>
              </a:tr>
            </a:tbl>
          </a:graphicData>
        </a:graphic>
      </p:graphicFrame>
      <p:sp>
        <p:nvSpPr>
          <p:cNvPr id="5" name="Titre 1"/>
          <p:cNvSpPr txBox="1">
            <a:spLocks/>
          </p:cNvSpPr>
          <p:nvPr/>
        </p:nvSpPr>
        <p:spPr>
          <a:xfrm>
            <a:off x="-180528" y="0"/>
            <a:ext cx="9433048"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solidFill>
                  <a:schemeClr val="bg1"/>
                </a:solidFill>
              </a:rPr>
              <a:t>SALAIRE D’UN RESPONSABLE INFORMATIQUE</a:t>
            </a:r>
            <a:endParaRPr lang="fr-FR" sz="3200" b="1" dirty="0">
              <a:solidFill>
                <a:schemeClr val="bg1"/>
              </a:solidFill>
            </a:endParaRPr>
          </a:p>
        </p:txBody>
      </p:sp>
    </p:spTree>
    <p:extLst>
      <p:ext uri="{BB962C8B-B14F-4D97-AF65-F5344CB8AC3E}">
        <p14:creationId xmlns:p14="http://schemas.microsoft.com/office/powerpoint/2010/main" val="1345104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4078656429"/>
              </p:ext>
            </p:extLst>
          </p:nvPr>
        </p:nvGraphicFramePr>
        <p:xfrm>
          <a:off x="179516" y="1200152"/>
          <a:ext cx="8507279" cy="3254745"/>
        </p:xfrm>
        <a:graphic>
          <a:graphicData uri="http://schemas.openxmlformats.org/drawingml/2006/table">
            <a:tbl>
              <a:tblPr firstRow="1" bandRow="1">
                <a:tableStyleId>{9D7B26C5-4107-4FEC-AEDC-1716B250A1EF}</a:tableStyleId>
              </a:tblPr>
              <a:tblGrid>
                <a:gridCol w="773389"/>
                <a:gridCol w="773389"/>
                <a:gridCol w="757474"/>
                <a:gridCol w="789304"/>
                <a:gridCol w="773389"/>
                <a:gridCol w="773389"/>
                <a:gridCol w="773389"/>
                <a:gridCol w="773389"/>
                <a:gridCol w="773389"/>
                <a:gridCol w="773389"/>
                <a:gridCol w="773389"/>
              </a:tblGrid>
              <a:tr h="667885">
                <a:tc>
                  <a:txBody>
                    <a:bodyPr/>
                    <a:lstStyle/>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Moins de 4000 Dhs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Entre 4000 Dhs et 6000 Dhs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Entre 6000 Dhs et 8000 Dhs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Entre 8000 </a:t>
                      </a:r>
                      <a:r>
                        <a:rPr lang="fr-FR" sz="1100" u="none" strike="noStrike" dirty="0" err="1">
                          <a:effectLst/>
                        </a:rPr>
                        <a:t>Dhs</a:t>
                      </a:r>
                      <a:r>
                        <a:rPr lang="fr-FR" sz="1100" u="none" strike="noStrike" dirty="0">
                          <a:effectLst/>
                        </a:rPr>
                        <a:t> et 10000 </a:t>
                      </a:r>
                      <a:r>
                        <a:rPr lang="fr-FR" sz="1100" u="none" strike="noStrike" dirty="0" err="1" smtClean="0">
                          <a:effectLst/>
                        </a:rPr>
                        <a:t>Dhs</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Entre 10000 </a:t>
                      </a:r>
                      <a:r>
                        <a:rPr lang="fr-FR" sz="1100" u="none" strike="noStrike" dirty="0" err="1">
                          <a:effectLst/>
                        </a:rPr>
                        <a:t>Dhs</a:t>
                      </a:r>
                      <a:r>
                        <a:rPr lang="fr-FR" sz="1100" u="none" strike="noStrike" dirty="0">
                          <a:effectLst/>
                        </a:rPr>
                        <a:t> et 15000 </a:t>
                      </a:r>
                      <a:r>
                        <a:rPr lang="fr-FR" sz="1100" u="none" strike="noStrike" dirty="0" err="1" smtClean="0">
                          <a:effectLst/>
                        </a:rPr>
                        <a:t>Dhs</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Entre 15000 </a:t>
                      </a:r>
                      <a:r>
                        <a:rPr lang="fr-FR" sz="1100" u="none" strike="noStrike" dirty="0" err="1">
                          <a:effectLst/>
                        </a:rPr>
                        <a:t>Dhs</a:t>
                      </a:r>
                      <a:r>
                        <a:rPr lang="fr-FR" sz="1100" u="none" strike="noStrike" dirty="0">
                          <a:effectLst/>
                        </a:rPr>
                        <a:t> et 20000 </a:t>
                      </a:r>
                      <a:r>
                        <a:rPr lang="fr-FR" sz="1100" u="none" strike="noStrike" dirty="0" err="1" smtClean="0">
                          <a:effectLst/>
                        </a:rPr>
                        <a:t>Dhs</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Entre 20000 </a:t>
                      </a:r>
                      <a:r>
                        <a:rPr lang="fr-FR" sz="1100" u="none" strike="noStrike" dirty="0" err="1">
                          <a:effectLst/>
                        </a:rPr>
                        <a:t>Dhs</a:t>
                      </a:r>
                      <a:r>
                        <a:rPr lang="fr-FR" sz="1100" u="none" strike="noStrike" dirty="0">
                          <a:effectLst/>
                        </a:rPr>
                        <a:t> et 25000 </a:t>
                      </a:r>
                      <a:r>
                        <a:rPr lang="fr-FR" sz="1100" u="none" strike="noStrike" dirty="0" err="1" smtClean="0">
                          <a:effectLst/>
                        </a:rPr>
                        <a:t>Dhs</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Entre 25000 Dhs et 30000 Dhs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Entre 30000 Dhs et 40000 Dhs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Plus de 40000 </a:t>
                      </a:r>
                      <a:r>
                        <a:rPr lang="fr-FR" sz="1100" u="none" strike="noStrike" dirty="0" err="1" smtClean="0">
                          <a:effectLst/>
                        </a:rPr>
                        <a:t>Dhs</a:t>
                      </a:r>
                      <a:endParaRPr lang="fr-FR" sz="1100" b="0" i="0" u="none" strike="noStrike" dirty="0">
                        <a:solidFill>
                          <a:srgbClr val="000000"/>
                        </a:solidFill>
                        <a:effectLst/>
                        <a:latin typeface="Calibri" panose="020F0502020204030204" pitchFamily="34" charset="0"/>
                      </a:endParaRPr>
                    </a:p>
                  </a:txBody>
                  <a:tcPr marL="9525" marR="9525" marT="9525" marB="0" anchor="b"/>
                </a:tc>
              </a:tr>
              <a:tr h="425305">
                <a:tc>
                  <a:txBody>
                    <a:bodyPr/>
                    <a:lstStyle/>
                    <a:p>
                      <a:pPr algn="ctr" fontAlgn="ctr"/>
                      <a:r>
                        <a:rPr lang="fr-FR" sz="1100" b="1" u="none" strike="noStrike" dirty="0">
                          <a:solidFill>
                            <a:srgbClr val="C70505"/>
                          </a:solidFill>
                          <a:effectLst/>
                        </a:rPr>
                        <a:t>0 à 2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marL="0" algn="ctr" defTabSz="914400" rtl="0" eaLnBrk="1" latinLnBrk="0" hangingPunct="1"/>
                      <a:r>
                        <a:rPr lang="fr-FR" sz="1400" kern="1200" smtClean="0">
                          <a:solidFill>
                            <a:schemeClr val="tx1"/>
                          </a:solidFill>
                          <a:latin typeface="+mn-lt"/>
                          <a:ea typeface="+mn-ea"/>
                          <a:cs typeface="+mn-cs"/>
                        </a:rPr>
                        <a:t>33%</a:t>
                      </a:r>
                      <a:endParaRPr lang="fr-FR" sz="1400" kern="1200" dirty="0">
                        <a:solidFill>
                          <a:schemeClr val="tx1"/>
                        </a:solidFill>
                        <a:latin typeface="+mn-lt"/>
                        <a:ea typeface="+mn-ea"/>
                        <a:cs typeface="+mn-cs"/>
                      </a:endParaRPr>
                    </a:p>
                  </a:txBody>
                  <a:tcPr marL="9525" marR="9525" marT="9525" marB="0" anchor="b"/>
                </a:tc>
                <a:tc>
                  <a:txBody>
                    <a:bodyPr/>
                    <a:lstStyle/>
                    <a:p>
                      <a:pPr algn="ctr"/>
                      <a:r>
                        <a:rPr lang="fr-FR" sz="1400" dirty="0" smtClean="0"/>
                        <a:t>-</a:t>
                      </a:r>
                      <a:endParaRPr lang="fr-FR" sz="1400" dirty="0"/>
                    </a:p>
                  </a:txBody>
                  <a:tcPr marL="9525" marR="9525" marT="9525" marB="0" anchor="b"/>
                </a:tc>
                <a:tc>
                  <a:txBody>
                    <a:bodyPr/>
                    <a:lstStyle/>
                    <a:p>
                      <a:pPr algn="ctr"/>
                      <a:r>
                        <a:rPr lang="fr-FR" sz="1400" smtClean="0"/>
                        <a:t>33%</a:t>
                      </a:r>
                      <a:endParaRPr lang="fr-FR" sz="1400" dirty="0"/>
                    </a:p>
                  </a:txBody>
                  <a:tcPr marL="9525" marR="9525" marT="9525" marB="0" anchor="b"/>
                </a:tc>
                <a:tc>
                  <a:txBody>
                    <a:bodyPr/>
                    <a:lstStyle/>
                    <a:p>
                      <a:pPr algn="ctr"/>
                      <a:r>
                        <a:rPr lang="fr-FR" sz="1400" dirty="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33%</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dirty="0" smtClean="0"/>
                        <a:t>-</a:t>
                      </a:r>
                      <a:endParaRPr lang="fr-FR" sz="1400" dirty="0"/>
                    </a:p>
                  </a:txBody>
                  <a:tcPr marL="9525" marR="9525" marT="9525" marB="0" anchor="b"/>
                </a:tc>
              </a:tr>
              <a:tr h="425305">
                <a:tc>
                  <a:txBody>
                    <a:bodyPr/>
                    <a:lstStyle/>
                    <a:p>
                      <a:pPr algn="ctr" fontAlgn="ctr"/>
                      <a:r>
                        <a:rPr lang="fr-FR" sz="1100" b="1" u="none" strike="noStrike" dirty="0">
                          <a:solidFill>
                            <a:srgbClr val="C70505"/>
                          </a:solidFill>
                          <a:effectLst/>
                        </a:rPr>
                        <a:t>2 à 4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a:r>
                        <a:rPr lang="fr-FR" sz="1400" smtClean="0"/>
                        <a:t>-</a:t>
                      </a:r>
                      <a:endParaRPr lang="fr-FR" sz="1400" dirty="0"/>
                    </a:p>
                  </a:txBody>
                  <a:tcPr marL="9525" marR="9525" marT="9525" marB="0" anchor="b"/>
                </a:tc>
                <a:tc>
                  <a:txBody>
                    <a:bodyPr/>
                    <a:lstStyle/>
                    <a:p>
                      <a:pPr algn="ctr"/>
                      <a:r>
                        <a:rPr lang="fr-FR" sz="1400" smtClean="0"/>
                        <a:t>33%</a:t>
                      </a:r>
                      <a:endParaRPr lang="fr-FR" sz="1400" dirty="0"/>
                    </a:p>
                  </a:txBody>
                  <a:tcPr marL="9525" marR="9525" marT="9525" marB="0" anchor="b"/>
                </a:tc>
                <a:tc>
                  <a:txBody>
                    <a:bodyPr/>
                    <a:lstStyle/>
                    <a:p>
                      <a:pPr algn="ctr"/>
                      <a:endParaRPr lang="fr-FR" sz="1400" dirty="0"/>
                    </a:p>
                  </a:txBody>
                  <a:tcPr marL="9525" marR="9525" marT="9525" marB="0" anchor="b"/>
                </a:tc>
                <a:tc>
                  <a:txBody>
                    <a:bodyPr/>
                    <a:lstStyle/>
                    <a:p>
                      <a:pPr algn="ctr"/>
                      <a:r>
                        <a:rPr lang="fr-FR" sz="1400" smtClean="0"/>
                        <a:t>67%</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r>
              <a:tr h="425305">
                <a:tc>
                  <a:txBody>
                    <a:bodyPr/>
                    <a:lstStyle/>
                    <a:p>
                      <a:pPr algn="ctr" fontAlgn="ctr"/>
                      <a:r>
                        <a:rPr lang="fr-FR" sz="1100" b="1" u="none" strike="noStrike" dirty="0">
                          <a:solidFill>
                            <a:srgbClr val="C70505"/>
                          </a:solidFill>
                          <a:effectLst/>
                        </a:rPr>
                        <a:t>4 à 6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50%</a:t>
                      </a:r>
                      <a:endParaRPr lang="fr-FR" sz="1400" dirty="0"/>
                    </a:p>
                  </a:txBody>
                  <a:tcPr marL="9525" marR="9525" marT="9525" marB="0" anchor="b"/>
                </a:tc>
                <a:tc>
                  <a:txBody>
                    <a:bodyPr/>
                    <a:lstStyle/>
                    <a:p>
                      <a:pPr algn="ctr"/>
                      <a:r>
                        <a:rPr lang="fr-FR" sz="1400" smtClean="0"/>
                        <a:t>50%</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dirty="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dirty="0" smtClean="0"/>
                        <a:t>-</a:t>
                      </a:r>
                      <a:endParaRPr lang="fr-FR" sz="1400" dirty="0"/>
                    </a:p>
                  </a:txBody>
                  <a:tcPr marL="9525" marR="9525" marT="9525" marB="0" anchor="b"/>
                </a:tc>
              </a:tr>
              <a:tr h="425305">
                <a:tc>
                  <a:txBody>
                    <a:bodyPr/>
                    <a:lstStyle/>
                    <a:p>
                      <a:pPr algn="ctr" fontAlgn="ctr"/>
                      <a:r>
                        <a:rPr lang="fr-FR" sz="1100" b="1" u="none" strike="noStrike" dirty="0">
                          <a:solidFill>
                            <a:srgbClr val="C70505"/>
                          </a:solidFill>
                          <a:effectLst/>
                        </a:rPr>
                        <a:t>6 à 8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dirty="0" smtClean="0"/>
                        <a:t>-</a:t>
                      </a:r>
                      <a:endParaRPr lang="fr-FR" sz="1400" dirty="0"/>
                    </a:p>
                  </a:txBody>
                  <a:tcPr marL="9525" marR="9525" marT="9525" marB="0" anchor="b"/>
                </a:tc>
                <a:tc>
                  <a:txBody>
                    <a:bodyPr/>
                    <a:lstStyle/>
                    <a:p>
                      <a:pPr algn="ctr"/>
                      <a:r>
                        <a:rPr lang="fr-FR" sz="1400" dirty="0" smtClean="0"/>
                        <a:t>40%</a:t>
                      </a:r>
                      <a:endParaRPr lang="fr-FR" sz="1400" dirty="0"/>
                    </a:p>
                  </a:txBody>
                  <a:tcPr marL="9525" marR="9525" marT="9525" marB="0" anchor="b"/>
                </a:tc>
                <a:tc>
                  <a:txBody>
                    <a:bodyPr/>
                    <a:lstStyle/>
                    <a:p>
                      <a:pPr algn="ctr"/>
                      <a:r>
                        <a:rPr lang="fr-FR" sz="1400" dirty="0" smtClean="0"/>
                        <a:t>40%</a:t>
                      </a:r>
                      <a:endParaRPr lang="fr-FR" sz="1400" dirty="0"/>
                    </a:p>
                  </a:txBody>
                  <a:tcPr marL="9525" marR="9525" marT="9525" marB="0" anchor="b"/>
                </a:tc>
                <a:tc>
                  <a:txBody>
                    <a:bodyPr/>
                    <a:lstStyle/>
                    <a:p>
                      <a:pPr algn="ctr"/>
                      <a:r>
                        <a:rPr lang="fr-FR" sz="1400" dirty="0" smtClean="0"/>
                        <a:t>-</a:t>
                      </a:r>
                      <a:endParaRPr lang="fr-FR" sz="1400" dirty="0"/>
                    </a:p>
                  </a:txBody>
                  <a:tcPr marL="9525" marR="9525" marT="9525" marB="0" anchor="b"/>
                </a:tc>
                <a:tc>
                  <a:txBody>
                    <a:bodyPr/>
                    <a:lstStyle/>
                    <a:p>
                      <a:pPr algn="ctr"/>
                      <a:r>
                        <a:rPr lang="fr-FR" sz="1400" dirty="0" smtClean="0"/>
                        <a:t>-</a:t>
                      </a:r>
                      <a:endParaRPr lang="fr-FR" sz="1400" dirty="0"/>
                    </a:p>
                  </a:txBody>
                  <a:tcPr marL="9525" marR="9525" marT="9525" marB="0" anchor="b"/>
                </a:tc>
                <a:tc>
                  <a:txBody>
                    <a:bodyPr/>
                    <a:lstStyle/>
                    <a:p>
                      <a:pPr algn="ctr"/>
                      <a:r>
                        <a:rPr lang="fr-FR" sz="1400" dirty="0" smtClean="0"/>
                        <a:t>20%</a:t>
                      </a:r>
                      <a:endParaRPr lang="fr-FR" sz="1400" dirty="0"/>
                    </a:p>
                  </a:txBody>
                  <a:tcPr marL="9525" marR="9525" marT="9525"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smtClean="0"/>
                        <a:t>-</a:t>
                      </a:r>
                    </a:p>
                    <a:p>
                      <a:pPr algn="ctr"/>
                      <a:endParaRPr lang="fr-FR" sz="1400" dirty="0"/>
                    </a:p>
                  </a:txBody>
                  <a:tcPr marL="9525" marR="9525" marT="9525" marB="0" anchor="b"/>
                </a:tc>
              </a:tr>
              <a:tr h="425305">
                <a:tc>
                  <a:txBody>
                    <a:bodyPr/>
                    <a:lstStyle/>
                    <a:p>
                      <a:pPr algn="ctr" fontAlgn="ctr"/>
                      <a:r>
                        <a:rPr lang="fr-FR" sz="1100" b="1" u="none" strike="noStrike" dirty="0">
                          <a:solidFill>
                            <a:srgbClr val="C70505"/>
                          </a:solidFill>
                          <a:effectLst/>
                        </a:rPr>
                        <a:t>8 à 10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dirty="0" smtClean="0"/>
                        <a:t>-</a:t>
                      </a:r>
                      <a:endParaRPr lang="fr-FR" sz="1400" dirty="0"/>
                    </a:p>
                  </a:txBody>
                  <a:tcPr marL="9525" marR="9525" marT="9525" marB="0" anchor="b"/>
                </a:tc>
                <a:tc>
                  <a:txBody>
                    <a:bodyPr/>
                    <a:lstStyle/>
                    <a:p>
                      <a:pPr algn="ctr"/>
                      <a:r>
                        <a:rPr lang="fr-FR" sz="1400" smtClean="0"/>
                        <a:t>100%</a:t>
                      </a:r>
                      <a:endParaRPr lang="fr-FR" sz="1400" dirty="0"/>
                    </a:p>
                  </a:txBody>
                  <a:tcPr marL="9525" marR="9525" marT="9525" marB="0" anchor="b"/>
                </a:tc>
                <a:tc>
                  <a:txBody>
                    <a:bodyPr/>
                    <a:lstStyle/>
                    <a:p>
                      <a:pPr algn="ctr"/>
                      <a:r>
                        <a:rPr lang="fr-FR" sz="1400" dirty="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dirty="0" smtClean="0"/>
                        <a:t>-</a:t>
                      </a:r>
                      <a:endParaRPr lang="fr-FR" sz="1400" dirty="0"/>
                    </a:p>
                  </a:txBody>
                  <a:tcPr marL="9525" marR="9525" marT="9525" marB="0" anchor="b"/>
                </a:tc>
              </a:tr>
              <a:tr h="449395">
                <a:tc>
                  <a:txBody>
                    <a:bodyPr/>
                    <a:lstStyle/>
                    <a:p>
                      <a:pPr algn="ctr" fontAlgn="ctr"/>
                      <a:r>
                        <a:rPr lang="fr-FR" sz="1100" b="1" u="none" strike="noStrike" dirty="0">
                          <a:solidFill>
                            <a:srgbClr val="C70505"/>
                          </a:solidFill>
                          <a:effectLst/>
                        </a:rPr>
                        <a:t>Plus de 10 ans</a:t>
                      </a:r>
                      <a:endParaRPr lang="fr-FR" sz="1100" b="1" i="0" u="none" strike="noStrike" dirty="0">
                        <a:solidFill>
                          <a:srgbClr val="C70505"/>
                        </a:solidFill>
                        <a:effectLst/>
                        <a:latin typeface="Calibri" panose="020F0502020204030204" pitchFamily="34" charset="0"/>
                      </a:endParaRPr>
                    </a:p>
                  </a:txBody>
                  <a:tcPr marL="9525" marR="9525" marT="9525" marB="0" anchor="ctr"/>
                </a:tc>
                <a:tc>
                  <a:txBody>
                    <a:bodyPr/>
                    <a:lstStyle/>
                    <a:p>
                      <a:pPr algn="ctr"/>
                      <a:r>
                        <a:rPr lang="fr-FR" sz="1400" dirty="0" smtClean="0"/>
                        <a:t>-</a:t>
                      </a:r>
                      <a:endParaRPr lang="fr-FR" sz="1400" dirty="0"/>
                    </a:p>
                  </a:txBody>
                  <a:tcPr marL="9525" marR="9525" marT="9525" marB="0" anchor="b"/>
                </a:tc>
                <a:tc>
                  <a:txBody>
                    <a:bodyPr/>
                    <a:lstStyle/>
                    <a:p>
                      <a:pPr algn="ctr"/>
                      <a:r>
                        <a:rPr lang="fr-FR" sz="1400" dirty="0" smtClean="0"/>
                        <a:t>-</a:t>
                      </a:r>
                      <a:endParaRPr lang="fr-FR" sz="1400" dirty="0"/>
                    </a:p>
                  </a:txBody>
                  <a:tcPr marL="9525" marR="9525" marT="9525" marB="0" anchor="b"/>
                </a:tc>
                <a:tc>
                  <a:txBody>
                    <a:bodyPr/>
                    <a:lstStyle/>
                    <a:p>
                      <a:pPr algn="ctr"/>
                      <a:r>
                        <a:rPr lang="fr-FR" sz="1400" dirty="0" smtClean="0"/>
                        <a:t>-</a:t>
                      </a:r>
                      <a:endParaRPr lang="fr-FR" sz="1400" dirty="0"/>
                    </a:p>
                  </a:txBody>
                  <a:tcPr marL="9525" marR="9525" marT="9525" marB="0" anchor="b"/>
                </a:tc>
                <a:tc>
                  <a:txBody>
                    <a:bodyPr/>
                    <a:lstStyle/>
                    <a:p>
                      <a:pPr algn="ctr"/>
                      <a:r>
                        <a:rPr lang="fr-FR" sz="1400" smtClean="0"/>
                        <a:t>33%</a:t>
                      </a:r>
                      <a:endParaRPr lang="fr-FR" sz="1400" dirty="0"/>
                    </a:p>
                  </a:txBody>
                  <a:tcPr marL="9525" marR="9525" marT="9525" marB="0" anchor="b"/>
                </a:tc>
                <a:tc>
                  <a:txBody>
                    <a:bodyPr/>
                    <a:lstStyle/>
                    <a:p>
                      <a:pPr algn="ctr"/>
                      <a:endParaRPr lang="fr-FR" sz="1400" dirty="0"/>
                    </a:p>
                  </a:txBody>
                  <a:tcPr marL="9525" marR="9525" marT="9525"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smtClean="0"/>
                        <a:t>33%</a:t>
                      </a:r>
                      <a:endParaRPr lang="fr-FR" sz="1400" dirty="0"/>
                    </a:p>
                  </a:txBody>
                  <a:tcPr marL="9525" marR="9525" marT="9525" marB="0" anchor="b"/>
                </a:tc>
                <a:tc>
                  <a:txBody>
                    <a:bodyPr/>
                    <a:lstStyle/>
                    <a:p>
                      <a:pPr algn="ctr"/>
                      <a:r>
                        <a:rPr lang="fr-FR" sz="1400" smtClean="0"/>
                        <a:t>-</a:t>
                      </a:r>
                      <a:endParaRPr lang="fr-FR" sz="1400" dirty="0"/>
                    </a:p>
                  </a:txBody>
                  <a:tcPr marL="9525" marR="9525" marT="9525" marB="0" anchor="b"/>
                </a:tc>
                <a:tc>
                  <a:txBody>
                    <a:bodyPr/>
                    <a:lstStyle/>
                    <a:p>
                      <a:pPr algn="ctr"/>
                      <a:r>
                        <a:rPr lang="fr-FR" sz="1400" dirty="0" smtClean="0"/>
                        <a:t>-</a:t>
                      </a:r>
                      <a:endParaRPr lang="fr-FR" sz="1400" dirty="0"/>
                    </a:p>
                  </a:txBody>
                  <a:tcPr marL="9525" marR="9525" marT="9525" marB="0" anchor="b"/>
                </a:tc>
                <a:tc>
                  <a:txBody>
                    <a:bodyPr/>
                    <a:lstStyle/>
                    <a:p>
                      <a:pPr algn="ctr"/>
                      <a:r>
                        <a:rPr lang="fr-FR" sz="1400" smtClean="0"/>
                        <a:t>33%</a:t>
                      </a:r>
                      <a:endParaRPr lang="fr-FR" sz="1400" dirty="0"/>
                    </a:p>
                  </a:txBody>
                  <a:tcPr marL="9525" marR="9525" marT="9525"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smtClean="0"/>
                        <a:t>-</a:t>
                      </a:r>
                    </a:p>
                    <a:p>
                      <a:pPr algn="ctr"/>
                      <a:endParaRPr lang="fr-FR" sz="1400" dirty="0"/>
                    </a:p>
                  </a:txBody>
                  <a:tcPr marL="9525" marR="9525" marT="9525" marB="0" anchor="b"/>
                </a:tc>
              </a:tr>
            </a:tbl>
          </a:graphicData>
        </a:graphic>
      </p:graphicFrame>
      <p:sp>
        <p:nvSpPr>
          <p:cNvPr id="5" name="Titre 1"/>
          <p:cNvSpPr txBox="1">
            <a:spLocks/>
          </p:cNvSpPr>
          <p:nvPr/>
        </p:nvSpPr>
        <p:spPr>
          <a:xfrm>
            <a:off x="-180528" y="0"/>
            <a:ext cx="9433048"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solidFill>
                  <a:schemeClr val="bg1"/>
                </a:solidFill>
              </a:rPr>
              <a:t>SALAIRE D’UN INGENIEUR SYSTEME</a:t>
            </a:r>
            <a:endParaRPr lang="fr-FR" sz="3200" b="1" dirty="0">
              <a:solidFill>
                <a:schemeClr val="bg1"/>
              </a:solidFill>
            </a:endParaRPr>
          </a:p>
        </p:txBody>
      </p:sp>
    </p:spTree>
    <p:extLst>
      <p:ext uri="{BB962C8B-B14F-4D97-AF65-F5344CB8AC3E}">
        <p14:creationId xmlns:p14="http://schemas.microsoft.com/office/powerpoint/2010/main" val="4190072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hazzaz\Desktop\shutterstock_128038892-728x410.jpg"/>
          <p:cNvPicPr>
            <a:picLocks noChangeAspect="1" noChangeArrowheads="1"/>
          </p:cNvPicPr>
          <p:nvPr/>
        </p:nvPicPr>
        <p:blipFill>
          <a:blip r:embed="rId2" cstate="print"/>
          <a:srcRect/>
          <a:stretch>
            <a:fillRect/>
          </a:stretch>
        </p:blipFill>
        <p:spPr bwMode="auto">
          <a:xfrm>
            <a:off x="-36512" y="0"/>
            <a:ext cx="9180512" cy="5143500"/>
          </a:xfrm>
          <a:prstGeom prst="rect">
            <a:avLst/>
          </a:prstGeom>
          <a:noFill/>
        </p:spPr>
      </p:pic>
      <p:sp>
        <p:nvSpPr>
          <p:cNvPr id="3" name="Espace réservé du contenu 2"/>
          <p:cNvSpPr>
            <a:spLocks noGrp="1"/>
          </p:cNvSpPr>
          <p:nvPr>
            <p:ph idx="1"/>
          </p:nvPr>
        </p:nvSpPr>
        <p:spPr>
          <a:xfrm>
            <a:off x="2123728" y="411510"/>
            <a:ext cx="4968552" cy="4450607"/>
          </a:xfrm>
          <a:prstGeom prst="ellipse">
            <a:avLst/>
          </a:prstGeom>
          <a:solidFill>
            <a:schemeClr val="bg1">
              <a:alpha val="82000"/>
            </a:schemeClr>
          </a:solidFill>
        </p:spPr>
        <p:txBody>
          <a:bodyPr>
            <a:noAutofit/>
          </a:bodyPr>
          <a:lstStyle/>
          <a:p>
            <a:pPr algn="ctr">
              <a:buNone/>
            </a:pPr>
            <a:r>
              <a:rPr lang="fr-FR" sz="3600" b="1" dirty="0" smtClean="0">
                <a:solidFill>
                  <a:srgbClr val="FF0000"/>
                </a:solidFill>
              </a:rPr>
              <a:t>73% </a:t>
            </a:r>
            <a:r>
              <a:rPr lang="fr-FR" sz="2600" b="1" dirty="0" smtClean="0"/>
              <a:t>DES INFORMATICIENS MAROCAINS SONT OPTIMISTES CONCERNANT LEURS CONDITIONS DE TRAVAIL POUR LES PROCHAINS MOIS</a:t>
            </a:r>
          </a:p>
          <a:p>
            <a:pPr algn="ctr">
              <a:buNone/>
            </a:pPr>
            <a:endParaRPr lang="fr-FR" sz="26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3692"/>
            <a:ext cx="8229600" cy="857250"/>
          </a:xfrm>
        </p:spPr>
        <p:txBody>
          <a:bodyPr>
            <a:normAutofit fontScale="90000"/>
          </a:bodyPr>
          <a:lstStyle/>
          <a:p>
            <a:r>
              <a:rPr lang="fr-FR" sz="3600" b="1" dirty="0" smtClean="0">
                <a:solidFill>
                  <a:schemeClr val="bg1"/>
                </a:solidFill>
              </a:rPr>
              <a:t>LES INFORMATICIENS SONT-ILS OPTIMISTES ?</a:t>
            </a:r>
            <a:endParaRPr lang="fr-FR" sz="3600" b="1" dirty="0">
              <a:solidFill>
                <a:schemeClr val="bg1"/>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194717613"/>
              </p:ext>
            </p:extLst>
          </p:nvPr>
        </p:nvGraphicFramePr>
        <p:xfrm>
          <a:off x="457200" y="1200151"/>
          <a:ext cx="8229600" cy="302106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828750"/>
            <a:ext cx="5940152" cy="230832"/>
          </a:xfrm>
          <a:prstGeom prst="rect">
            <a:avLst/>
          </a:prstGeom>
        </p:spPr>
        <p:txBody>
          <a:bodyPr wrap="square">
            <a:spAutoFit/>
          </a:bodyPr>
          <a:lstStyle/>
          <a:p>
            <a:r>
              <a:rPr lang="fr-FR" sz="900" i="1" dirty="0" smtClean="0"/>
              <a:t>Question: Diriez-vous que vous êtes optimiste ou pessimiste pour les prochains mois concernant vos conditions de travail ?</a:t>
            </a:r>
            <a:endParaRPr lang="fr-FR" sz="900" i="1" dirty="0"/>
          </a:p>
        </p:txBody>
      </p:sp>
      <p:sp>
        <p:nvSpPr>
          <p:cNvPr id="6" name="ZoneTexte 5"/>
          <p:cNvSpPr txBox="1"/>
          <p:nvPr/>
        </p:nvSpPr>
        <p:spPr>
          <a:xfrm>
            <a:off x="2394012" y="4424572"/>
            <a:ext cx="5202324" cy="408623"/>
          </a:xfrm>
          <a:prstGeom prst="roundRect">
            <a:avLst/>
          </a:prstGeom>
          <a:noFill/>
          <a:ln>
            <a:solidFill>
              <a:schemeClr val="tx1">
                <a:lumMod val="50000"/>
                <a:lumOff val="50000"/>
              </a:schemeClr>
            </a:solidFill>
            <a:prstDash val="dash"/>
          </a:ln>
        </p:spPr>
        <p:txBody>
          <a:bodyPr wrap="square" rtlCol="0">
            <a:spAutoFit/>
          </a:bodyPr>
          <a:lstStyle/>
          <a:p>
            <a:pPr algn="ctr"/>
            <a:r>
              <a:rPr lang="fr-FR" sz="1600" b="1" dirty="0" smtClean="0">
                <a:solidFill>
                  <a:srgbClr val="DA0000"/>
                </a:solidFill>
              </a:rPr>
              <a:t>73% </a:t>
            </a:r>
            <a:r>
              <a:rPr lang="fr-FR" sz="1200" dirty="0" smtClean="0"/>
              <a:t>des informaticiens sont optimistes, </a:t>
            </a:r>
            <a:r>
              <a:rPr lang="fr-FR" dirty="0" smtClean="0"/>
              <a:t>contre </a:t>
            </a:r>
            <a:r>
              <a:rPr lang="fr-FR" b="1" dirty="0" smtClean="0"/>
              <a:t>77% </a:t>
            </a:r>
            <a:r>
              <a:rPr lang="fr-FR" dirty="0" smtClean="0"/>
              <a:t>en 2016</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ext uri="{D42A27DB-BD31-4B8C-83A1-F6EECF244321}">
                <p14:modId xmlns:p14="http://schemas.microsoft.com/office/powerpoint/2010/main" val="4156482307"/>
              </p:ext>
            </p:extLst>
          </p:nvPr>
        </p:nvGraphicFramePr>
        <p:xfrm>
          <a:off x="306489" y="876313"/>
          <a:ext cx="8441975" cy="3757372"/>
        </p:xfrm>
        <a:graphic>
          <a:graphicData uri="http://schemas.openxmlformats.org/drawingml/2006/table">
            <a:tbl>
              <a:tblPr firstRow="1" bandRow="1">
                <a:tableStyleId>{5C22544A-7EE6-4342-B048-85BDC9FD1C3A}</a:tableStyleId>
              </a:tblPr>
              <a:tblGrid>
                <a:gridCol w="565382"/>
                <a:gridCol w="3556113"/>
                <a:gridCol w="576064"/>
                <a:gridCol w="3744416"/>
              </a:tblGrid>
              <a:tr h="449221">
                <a:tc gridSpan="2">
                  <a:txBody>
                    <a:bodyPr/>
                    <a:lstStyle/>
                    <a:p>
                      <a:pPr algn="ctr">
                        <a:lnSpc>
                          <a:spcPct val="100000"/>
                        </a:lnSpc>
                        <a:buNone/>
                      </a:pPr>
                      <a:r>
                        <a:rPr lang="fr-FR" sz="1800" b="1" kern="1200" dirty="0" smtClean="0">
                          <a:solidFill>
                            <a:schemeClr val="tx1"/>
                          </a:solidFill>
                          <a:effectLst>
                            <a:outerShdw blurRad="38100" dist="38100" dir="2700000" algn="tl">
                              <a:srgbClr val="000000">
                                <a:alpha val="43137"/>
                              </a:srgbClr>
                            </a:outerShdw>
                          </a:effectLst>
                          <a:latin typeface="+mn-lt"/>
                          <a:ea typeface="+mn-ea"/>
                          <a:cs typeface="+mn-cs"/>
                        </a:rPr>
                        <a:t>2018</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lnSpc>
                          <a:spcPct val="100000"/>
                        </a:lnSpc>
                        <a:buNone/>
                      </a:pPr>
                      <a:endParaRPr lang="fr-FR" sz="1400" b="0" kern="1200" dirty="0" smtClean="0">
                        <a:solidFill>
                          <a:schemeClr val="tx1"/>
                        </a:solidFill>
                        <a:effectLst/>
                        <a:latin typeface="+mn-lt"/>
                        <a:ea typeface="+mn-ea"/>
                        <a:cs typeface="+mn-cs"/>
                      </a:endParaRP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buNone/>
                      </a:pPr>
                      <a:endParaRPr lang="fr-FR" sz="1600" b="1" kern="1200" dirty="0" smtClean="0">
                        <a:solidFill>
                          <a:schemeClr val="tx1"/>
                        </a:solidFill>
                        <a:effectLst/>
                        <a:latin typeface="+mn-lt"/>
                        <a:ea typeface="+mn-ea"/>
                        <a:cs typeface="+mn-cs"/>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buNone/>
                      </a:pPr>
                      <a:r>
                        <a:rPr lang="fr-FR" sz="1800" b="1" kern="1200" dirty="0" smtClean="0">
                          <a:solidFill>
                            <a:schemeClr val="tx1"/>
                          </a:solidFill>
                          <a:effectLst>
                            <a:outerShdw blurRad="38100" dist="38100" dir="2700000" algn="tl">
                              <a:srgbClr val="000000">
                                <a:alpha val="43137"/>
                              </a:srgbClr>
                            </a:outerShdw>
                          </a:effectLst>
                          <a:latin typeface="+mn-lt"/>
                          <a:ea typeface="+mn-ea"/>
                          <a:cs typeface="+mn-cs"/>
                        </a:rPr>
                        <a:t>2016</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02134">
                <a:tc>
                  <a:txBody>
                    <a:bodyPr/>
                    <a:lstStyle/>
                    <a:p>
                      <a:pPr algn="ctr"/>
                      <a:r>
                        <a:rPr lang="fr-FR" sz="1600" b="1" dirty="0" smtClean="0">
                          <a:solidFill>
                            <a:srgbClr val="C00000"/>
                          </a:solidFill>
                          <a:effectLst>
                            <a:outerShdw blurRad="38100" dist="38100" dir="2700000" algn="tl">
                              <a:srgbClr val="000000">
                                <a:alpha val="43137"/>
                              </a:srgbClr>
                            </a:outerShdw>
                          </a:effectLst>
                        </a:rPr>
                        <a:t>#1</a:t>
                      </a:r>
                      <a:endParaRPr lang="fr-FR" sz="16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buNone/>
                      </a:pPr>
                      <a:endParaRPr lang="fr-FR" sz="1200" b="0" kern="1200" dirty="0" smtClean="0">
                        <a:solidFill>
                          <a:schemeClr val="tx1"/>
                        </a:solidFill>
                        <a:effectLst/>
                        <a:latin typeface="+mn-lt"/>
                        <a:ea typeface="+mn-ea"/>
                        <a:cs typeface="+mn-cs"/>
                      </a:endParaRPr>
                    </a:p>
                    <a:p>
                      <a:pPr algn="ctr">
                        <a:lnSpc>
                          <a:spcPct val="100000"/>
                        </a:lnSpc>
                        <a:buNone/>
                      </a:pPr>
                      <a:r>
                        <a:rPr lang="fr-FR" sz="1200" b="0" kern="1200" dirty="0" smtClean="0">
                          <a:solidFill>
                            <a:schemeClr val="tx1"/>
                          </a:solidFill>
                          <a:effectLst/>
                          <a:latin typeface="+mn-lt"/>
                          <a:ea typeface="+mn-ea"/>
                          <a:cs typeface="+mn-cs"/>
                        </a:rPr>
                        <a:t>Les perspectives d'évolution professionnelle (plan de carrière) </a:t>
                      </a: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1600" b="1" dirty="0" smtClean="0">
                          <a:solidFill>
                            <a:srgbClr val="C00000"/>
                          </a:solidFill>
                          <a:effectLst>
                            <a:outerShdw blurRad="38100" dist="38100" dir="2700000" algn="tl">
                              <a:srgbClr val="000000">
                                <a:alpha val="43137"/>
                              </a:srgbClr>
                            </a:outerShdw>
                          </a:effectLst>
                        </a:rPr>
                        <a:t>#1</a:t>
                      </a:r>
                      <a:endParaRPr lang="fr-FR" sz="16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200" b="0" kern="1200" dirty="0">
                          <a:solidFill>
                            <a:schemeClr val="tx1"/>
                          </a:solidFill>
                          <a:effectLst/>
                          <a:latin typeface="+mn-lt"/>
                          <a:ea typeface="+mn-ea"/>
                          <a:cs typeface="+mn-cs"/>
                        </a:rPr>
                        <a:t/>
                      </a:r>
                      <a:br>
                        <a:rPr lang="fr-FR" sz="1200" b="0" kern="1200" dirty="0">
                          <a:solidFill>
                            <a:schemeClr val="tx1"/>
                          </a:solidFill>
                          <a:effectLst/>
                          <a:latin typeface="+mn-lt"/>
                          <a:ea typeface="+mn-ea"/>
                          <a:cs typeface="+mn-cs"/>
                        </a:rPr>
                      </a:br>
                      <a:r>
                        <a:rPr lang="fr-FR" sz="1200" b="0" kern="1200" dirty="0">
                          <a:solidFill>
                            <a:schemeClr val="tx1"/>
                          </a:solidFill>
                          <a:effectLst/>
                          <a:latin typeface="+mn-lt"/>
                          <a:ea typeface="+mn-ea"/>
                          <a:cs typeface="+mn-cs"/>
                        </a:rPr>
                        <a:t>Les perspectives d'évolution professionnelle (plan de carrière)</a:t>
                      </a:r>
                    </a:p>
                  </a:txBody>
                  <a:tcPr marL="95250" marR="95250" marT="66674" marB="666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71899">
                <a:tc>
                  <a:txBody>
                    <a:bodyPr/>
                    <a:lstStyle/>
                    <a:p>
                      <a:pPr algn="ctr"/>
                      <a:r>
                        <a:rPr lang="fr-FR" sz="1600" b="1" dirty="0" smtClean="0">
                          <a:solidFill>
                            <a:srgbClr val="C00000"/>
                          </a:solidFill>
                          <a:effectLst>
                            <a:outerShdw blurRad="38100" dist="38100" dir="2700000" algn="tl">
                              <a:srgbClr val="000000">
                                <a:alpha val="43137"/>
                              </a:srgbClr>
                            </a:outerShdw>
                          </a:effectLst>
                        </a:rPr>
                        <a:t>#2</a:t>
                      </a:r>
                      <a:endParaRPr lang="fr-FR" sz="16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200" b="0" dirty="0" smtClean="0">
                          <a:solidFill>
                            <a:schemeClr val="tx1"/>
                          </a:solidFill>
                          <a:effectLst/>
                        </a:rPr>
                        <a:t/>
                      </a:r>
                      <a:br>
                        <a:rPr lang="fr-FR" sz="1200" b="0" dirty="0" smtClean="0">
                          <a:solidFill>
                            <a:schemeClr val="tx1"/>
                          </a:solidFill>
                          <a:effectLst/>
                        </a:rPr>
                      </a:br>
                      <a:r>
                        <a:rPr lang="fr-FR" sz="1200" dirty="0" smtClean="0"/>
                        <a:t>Les relations avec le management (l'écoute et le dialogue en général) </a:t>
                      </a:r>
                    </a:p>
                    <a:p>
                      <a:pPr algn="ctr" fontAlgn="ctr"/>
                      <a:endParaRPr lang="fr-FR" sz="1200" b="0" dirty="0">
                        <a:solidFill>
                          <a:schemeClr val="tx1"/>
                        </a:solidFill>
                        <a:effectLst/>
                      </a:endParaRP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1600" b="1" dirty="0" smtClean="0">
                          <a:solidFill>
                            <a:srgbClr val="C00000"/>
                          </a:solidFill>
                          <a:effectLst>
                            <a:outerShdw blurRad="38100" dist="38100" dir="2700000" algn="tl">
                              <a:srgbClr val="000000">
                                <a:alpha val="43137"/>
                              </a:srgbClr>
                            </a:outerShdw>
                          </a:effectLst>
                        </a:rPr>
                        <a:t>#2</a:t>
                      </a:r>
                      <a:endParaRPr lang="fr-FR" sz="16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200" b="0" kern="1200" dirty="0">
                          <a:solidFill>
                            <a:schemeClr val="tx1"/>
                          </a:solidFill>
                          <a:effectLst/>
                          <a:latin typeface="+mn-lt"/>
                          <a:ea typeface="+mn-ea"/>
                          <a:cs typeface="+mn-cs"/>
                        </a:rPr>
                        <a:t/>
                      </a:r>
                      <a:br>
                        <a:rPr lang="fr-FR" sz="1200" b="0" kern="1200" dirty="0">
                          <a:solidFill>
                            <a:schemeClr val="tx1"/>
                          </a:solidFill>
                          <a:effectLst/>
                          <a:latin typeface="+mn-lt"/>
                          <a:ea typeface="+mn-ea"/>
                          <a:cs typeface="+mn-cs"/>
                        </a:rPr>
                      </a:br>
                      <a:r>
                        <a:rPr lang="fr-FR" sz="1200" b="0" kern="1200" dirty="0">
                          <a:solidFill>
                            <a:schemeClr val="tx1"/>
                          </a:solidFill>
                          <a:effectLst/>
                          <a:latin typeface="+mn-lt"/>
                          <a:ea typeface="+mn-ea"/>
                          <a:cs typeface="+mn-cs"/>
                        </a:rPr>
                        <a:t>L'équilibre vie personnelle/professionnelle</a:t>
                      </a:r>
                    </a:p>
                  </a:txBody>
                  <a:tcPr marL="95250" marR="95250" marT="66674" marB="666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11366">
                <a:tc>
                  <a:txBody>
                    <a:bodyPr/>
                    <a:lstStyle/>
                    <a:p>
                      <a:pPr algn="ctr"/>
                      <a:r>
                        <a:rPr lang="fr-FR" sz="1600" b="1" dirty="0" smtClean="0">
                          <a:solidFill>
                            <a:srgbClr val="C00000"/>
                          </a:solidFill>
                          <a:effectLst>
                            <a:outerShdw blurRad="38100" dist="38100" dir="2700000" algn="tl">
                              <a:srgbClr val="000000">
                                <a:alpha val="43137"/>
                              </a:srgbClr>
                            </a:outerShdw>
                          </a:effectLst>
                        </a:rPr>
                        <a:t>#3</a:t>
                      </a:r>
                      <a:endParaRPr lang="fr-FR" sz="16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200" b="0" smtClean="0">
                          <a:solidFill>
                            <a:schemeClr val="tx1"/>
                          </a:solidFill>
                          <a:effectLst/>
                        </a:rPr>
                        <a:t/>
                      </a:r>
                      <a:br>
                        <a:rPr lang="fr-FR" sz="1200" b="0" smtClean="0">
                          <a:solidFill>
                            <a:schemeClr val="tx1"/>
                          </a:solidFill>
                          <a:effectLst/>
                        </a:rPr>
                      </a:br>
                      <a:r>
                        <a:rPr lang="fr-FR" sz="1200" b="0" smtClean="0">
                          <a:solidFill>
                            <a:schemeClr val="tx1"/>
                          </a:solidFill>
                          <a:effectLst/>
                        </a:rPr>
                        <a:t>Le salaire variable, les primes, les bonus</a:t>
                      </a:r>
                      <a:endParaRPr lang="fr-FR" sz="1200" b="0" dirty="0">
                        <a:solidFill>
                          <a:schemeClr val="tx1"/>
                        </a:solidFill>
                        <a:effectLst/>
                      </a:endParaRP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1600" b="1" dirty="0" smtClean="0">
                          <a:solidFill>
                            <a:srgbClr val="C00000"/>
                          </a:solidFill>
                          <a:effectLst>
                            <a:outerShdw blurRad="38100" dist="38100" dir="2700000" algn="tl">
                              <a:srgbClr val="000000">
                                <a:alpha val="43137"/>
                              </a:srgbClr>
                            </a:outerShdw>
                          </a:effectLst>
                        </a:rPr>
                        <a:t>#3</a:t>
                      </a:r>
                      <a:endParaRPr lang="fr-FR" sz="16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200" b="0" kern="1200" dirty="0">
                          <a:solidFill>
                            <a:schemeClr val="tx1"/>
                          </a:solidFill>
                          <a:effectLst/>
                          <a:latin typeface="+mn-lt"/>
                          <a:ea typeface="+mn-ea"/>
                          <a:cs typeface="+mn-cs"/>
                        </a:rPr>
                        <a:t/>
                      </a:r>
                      <a:br>
                        <a:rPr lang="fr-FR" sz="1200" b="0" kern="1200" dirty="0">
                          <a:solidFill>
                            <a:schemeClr val="tx1"/>
                          </a:solidFill>
                          <a:effectLst/>
                          <a:latin typeface="+mn-lt"/>
                          <a:ea typeface="+mn-ea"/>
                          <a:cs typeface="+mn-cs"/>
                        </a:rPr>
                      </a:br>
                      <a:r>
                        <a:rPr lang="fr-FR" sz="1200" b="0" kern="1200" dirty="0">
                          <a:solidFill>
                            <a:schemeClr val="tx1"/>
                          </a:solidFill>
                          <a:effectLst/>
                          <a:latin typeface="+mn-lt"/>
                          <a:ea typeface="+mn-ea"/>
                          <a:cs typeface="+mn-cs"/>
                        </a:rPr>
                        <a:t>Le salaire variable, les primes, les bonus</a:t>
                      </a:r>
                    </a:p>
                  </a:txBody>
                  <a:tcPr marL="95250" marR="95250" marT="66674" marB="666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71899">
                <a:tc>
                  <a:txBody>
                    <a:bodyPr/>
                    <a:lstStyle/>
                    <a:p>
                      <a:pPr algn="ctr"/>
                      <a:r>
                        <a:rPr lang="fr-FR" sz="1600" b="1" dirty="0" smtClean="0">
                          <a:solidFill>
                            <a:srgbClr val="C00000"/>
                          </a:solidFill>
                          <a:effectLst>
                            <a:outerShdw blurRad="38100" dist="38100" dir="2700000" algn="tl">
                              <a:srgbClr val="000000">
                                <a:alpha val="43137"/>
                              </a:srgbClr>
                            </a:outerShdw>
                          </a:effectLst>
                        </a:rPr>
                        <a:t>#4</a:t>
                      </a:r>
                      <a:endParaRPr lang="fr-FR" sz="16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200" b="0" dirty="0" smtClean="0">
                          <a:solidFill>
                            <a:schemeClr val="tx1"/>
                          </a:solidFill>
                          <a:effectLst/>
                        </a:rPr>
                        <a:t/>
                      </a:r>
                      <a:br>
                        <a:rPr lang="fr-FR" sz="1200" b="0" dirty="0" smtClean="0">
                          <a:solidFill>
                            <a:schemeClr val="tx1"/>
                          </a:solidFill>
                          <a:effectLst/>
                        </a:rPr>
                      </a:br>
                      <a:r>
                        <a:rPr lang="fr-FR" sz="1200" dirty="0" smtClean="0"/>
                        <a:t>Les avantages sociaux (mutuelle, retraite etc.) </a:t>
                      </a:r>
                    </a:p>
                    <a:p>
                      <a:pPr algn="ctr" fontAlgn="ctr"/>
                      <a:endParaRPr lang="fr-FR" sz="1200" b="0" dirty="0">
                        <a:solidFill>
                          <a:schemeClr val="tx1"/>
                        </a:solidFill>
                        <a:effectLst/>
                      </a:endParaRP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1600" b="1" dirty="0" smtClean="0">
                          <a:solidFill>
                            <a:srgbClr val="C00000"/>
                          </a:solidFill>
                          <a:effectLst>
                            <a:outerShdw blurRad="38100" dist="38100" dir="2700000" algn="tl">
                              <a:srgbClr val="000000">
                                <a:alpha val="43137"/>
                              </a:srgbClr>
                            </a:outerShdw>
                          </a:effectLst>
                        </a:rPr>
                        <a:t>#4</a:t>
                      </a:r>
                      <a:endParaRPr lang="fr-FR" sz="16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200" b="0" kern="1200" dirty="0">
                          <a:solidFill>
                            <a:schemeClr val="tx1"/>
                          </a:solidFill>
                          <a:effectLst/>
                          <a:latin typeface="+mn-lt"/>
                          <a:ea typeface="+mn-ea"/>
                          <a:cs typeface="+mn-cs"/>
                        </a:rPr>
                        <a:t/>
                      </a:r>
                      <a:br>
                        <a:rPr lang="fr-FR" sz="1200" b="0" kern="1200" dirty="0">
                          <a:solidFill>
                            <a:schemeClr val="tx1"/>
                          </a:solidFill>
                          <a:effectLst/>
                          <a:latin typeface="+mn-lt"/>
                          <a:ea typeface="+mn-ea"/>
                          <a:cs typeface="+mn-cs"/>
                        </a:rPr>
                      </a:br>
                      <a:r>
                        <a:rPr lang="fr-FR" sz="1200" b="0" kern="1200" dirty="0">
                          <a:solidFill>
                            <a:schemeClr val="tx1"/>
                          </a:solidFill>
                          <a:effectLst/>
                          <a:latin typeface="+mn-lt"/>
                          <a:ea typeface="+mn-ea"/>
                          <a:cs typeface="+mn-cs"/>
                        </a:rPr>
                        <a:t>Les relations avec le management (l'écoute et le dialogue en général)</a:t>
                      </a:r>
                    </a:p>
                  </a:txBody>
                  <a:tcPr marL="95250" marR="95250" marT="66674" marB="666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11366">
                <a:tc>
                  <a:txBody>
                    <a:bodyPr/>
                    <a:lstStyle/>
                    <a:p>
                      <a:pPr algn="ctr"/>
                      <a:r>
                        <a:rPr lang="fr-FR" sz="1600" b="1" dirty="0" smtClean="0">
                          <a:solidFill>
                            <a:srgbClr val="C00000"/>
                          </a:solidFill>
                          <a:effectLst>
                            <a:outerShdw blurRad="38100" dist="38100" dir="2700000" algn="tl">
                              <a:srgbClr val="000000">
                                <a:alpha val="43137"/>
                              </a:srgbClr>
                            </a:outerShdw>
                          </a:effectLst>
                        </a:rPr>
                        <a:t>#5</a:t>
                      </a:r>
                      <a:endParaRPr lang="fr-FR" sz="16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dirty="0" smtClean="0"/>
                    </a:p>
                    <a:p>
                      <a:pPr marL="0" marR="0" indent="0" algn="ctr" defTabSz="914400" rtl="0" eaLnBrk="1" fontAlgn="ctr" latinLnBrk="0" hangingPunct="1">
                        <a:lnSpc>
                          <a:spcPct val="100000"/>
                        </a:lnSpc>
                        <a:spcBef>
                          <a:spcPts val="0"/>
                        </a:spcBef>
                        <a:spcAft>
                          <a:spcPts val="0"/>
                        </a:spcAft>
                        <a:buClrTx/>
                        <a:buSzTx/>
                        <a:buFontTx/>
                        <a:buNone/>
                        <a:tabLst/>
                        <a:defRPr/>
                      </a:pPr>
                      <a:r>
                        <a:rPr lang="en-US" sz="1200" dirty="0" smtClean="0"/>
                        <a:t>L'équilibre vie </a:t>
                      </a:r>
                      <a:r>
                        <a:rPr lang="en-US" sz="1200" dirty="0" err="1" smtClean="0"/>
                        <a:t>personnelle</a:t>
                      </a:r>
                      <a:r>
                        <a:rPr lang="en-US" sz="1200" dirty="0" smtClean="0"/>
                        <a:t>/</a:t>
                      </a:r>
                      <a:r>
                        <a:rPr lang="en-US" sz="1200" dirty="0" err="1" smtClean="0"/>
                        <a:t>professionnelle</a:t>
                      </a:r>
                      <a:r>
                        <a:rPr lang="fr-FR" sz="1200" dirty="0" smtClean="0"/>
                        <a:t> </a:t>
                      </a: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1600" b="1" dirty="0" smtClean="0">
                          <a:solidFill>
                            <a:srgbClr val="C00000"/>
                          </a:solidFill>
                          <a:effectLst>
                            <a:outerShdw blurRad="38100" dist="38100" dir="2700000" algn="tl">
                              <a:srgbClr val="000000">
                                <a:alpha val="43137"/>
                              </a:srgbClr>
                            </a:outerShdw>
                          </a:effectLst>
                        </a:rPr>
                        <a:t>#5</a:t>
                      </a:r>
                      <a:endParaRPr lang="fr-FR" sz="16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200" b="0" kern="1200" dirty="0">
                          <a:solidFill>
                            <a:schemeClr val="tx1"/>
                          </a:solidFill>
                          <a:effectLst/>
                          <a:latin typeface="+mn-lt"/>
                          <a:ea typeface="+mn-ea"/>
                          <a:cs typeface="+mn-cs"/>
                        </a:rPr>
                        <a:t/>
                      </a:r>
                      <a:br>
                        <a:rPr lang="fr-FR" sz="1200" b="0" kern="1200" dirty="0">
                          <a:solidFill>
                            <a:schemeClr val="tx1"/>
                          </a:solidFill>
                          <a:effectLst/>
                          <a:latin typeface="+mn-lt"/>
                          <a:ea typeface="+mn-ea"/>
                          <a:cs typeface="+mn-cs"/>
                        </a:rPr>
                      </a:br>
                      <a:r>
                        <a:rPr lang="fr-FR" sz="1200" b="0" kern="1200" dirty="0">
                          <a:solidFill>
                            <a:schemeClr val="tx1"/>
                          </a:solidFill>
                          <a:effectLst/>
                          <a:latin typeface="+mn-lt"/>
                          <a:ea typeface="+mn-ea"/>
                          <a:cs typeface="+mn-cs"/>
                        </a:rPr>
                        <a:t>Le salaire fixe</a:t>
                      </a:r>
                    </a:p>
                  </a:txBody>
                  <a:tcPr marL="95250" marR="95250" marT="66674" marB="666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7" name="ZoneTexte 6"/>
          <p:cNvSpPr txBox="1"/>
          <p:nvPr/>
        </p:nvSpPr>
        <p:spPr>
          <a:xfrm>
            <a:off x="144016" y="-92546"/>
            <a:ext cx="8820472" cy="954107"/>
          </a:xfrm>
          <a:prstGeom prst="rect">
            <a:avLst/>
          </a:prstGeom>
          <a:noFill/>
        </p:spPr>
        <p:txBody>
          <a:bodyPr wrap="square" rtlCol="0">
            <a:spAutoFit/>
          </a:bodyPr>
          <a:lstStyle/>
          <a:p>
            <a:pPr algn="ctr"/>
            <a:r>
              <a:rPr lang="fr-FR" sz="2800" b="1" dirty="0" smtClean="0">
                <a:solidFill>
                  <a:schemeClr val="bg1"/>
                </a:solidFill>
              </a:rPr>
              <a:t>TOP 5 FACTEURS DE MOTIVATION DES INFORMATICIENS MAROCAINS</a:t>
            </a:r>
            <a:endParaRPr lang="fr-FR" sz="2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91680" y="141481"/>
            <a:ext cx="5688632" cy="646331"/>
          </a:xfrm>
          <a:prstGeom prst="rect">
            <a:avLst/>
          </a:prstGeom>
        </p:spPr>
        <p:txBody>
          <a:bodyPr wrap="square">
            <a:spAutoFit/>
          </a:bodyPr>
          <a:lstStyle/>
          <a:p>
            <a:pPr algn="ctr"/>
            <a:r>
              <a:rPr lang="fr-FR" sz="3600" b="1" dirty="0">
                <a:solidFill>
                  <a:schemeClr val="bg1"/>
                </a:solidFill>
              </a:rPr>
              <a:t>SEXE ET </a:t>
            </a:r>
            <a:r>
              <a:rPr lang="fr-FR" sz="3600" b="1" dirty="0" smtClean="0">
                <a:solidFill>
                  <a:schemeClr val="bg1"/>
                </a:solidFill>
              </a:rPr>
              <a:t>ÂGE </a:t>
            </a:r>
            <a:endParaRPr lang="fr-FR" sz="3600" b="1" dirty="0">
              <a:solidFill>
                <a:schemeClr val="bg1"/>
              </a:solidFill>
            </a:endParaRPr>
          </a:p>
        </p:txBody>
      </p:sp>
      <p:sp>
        <p:nvSpPr>
          <p:cNvPr id="10" name="Rectangle 9"/>
          <p:cNvSpPr/>
          <p:nvPr/>
        </p:nvSpPr>
        <p:spPr>
          <a:xfrm flipH="1">
            <a:off x="4238253" y="1167595"/>
            <a:ext cx="45719" cy="3348372"/>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18" name="Graphique 17"/>
          <p:cNvGraphicFramePr/>
          <p:nvPr>
            <p:extLst>
              <p:ext uri="{D42A27DB-BD31-4B8C-83A1-F6EECF244321}">
                <p14:modId xmlns:p14="http://schemas.microsoft.com/office/powerpoint/2010/main" val="944167237"/>
              </p:ext>
            </p:extLst>
          </p:nvPr>
        </p:nvGraphicFramePr>
        <p:xfrm>
          <a:off x="0" y="951570"/>
          <a:ext cx="4427984" cy="36724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Graphique 18"/>
          <p:cNvGraphicFramePr/>
          <p:nvPr>
            <p:extLst>
              <p:ext uri="{D42A27DB-BD31-4B8C-83A1-F6EECF244321}">
                <p14:modId xmlns:p14="http://schemas.microsoft.com/office/powerpoint/2010/main" val="1982046005"/>
              </p:ext>
            </p:extLst>
          </p:nvPr>
        </p:nvGraphicFramePr>
        <p:xfrm>
          <a:off x="4355976" y="897564"/>
          <a:ext cx="4788024" cy="383442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6896" y="-13692"/>
            <a:ext cx="9947448" cy="857250"/>
          </a:xfrm>
        </p:spPr>
        <p:txBody>
          <a:bodyPr>
            <a:noAutofit/>
          </a:bodyPr>
          <a:lstStyle/>
          <a:p>
            <a:r>
              <a:rPr lang="fr-FR" sz="3000" b="1" dirty="0" smtClean="0">
                <a:solidFill>
                  <a:schemeClr val="bg1"/>
                </a:solidFill>
              </a:rPr>
              <a:t>TOUS LES FACTEURS DE MOTIVATION </a:t>
            </a:r>
            <a:br>
              <a:rPr lang="fr-FR" sz="3000" b="1" dirty="0" smtClean="0">
                <a:solidFill>
                  <a:schemeClr val="bg1"/>
                </a:solidFill>
              </a:rPr>
            </a:br>
            <a:r>
              <a:rPr lang="fr-FR" sz="3000" b="1" dirty="0" smtClean="0">
                <a:solidFill>
                  <a:schemeClr val="bg1"/>
                </a:solidFill>
              </a:rPr>
              <a:t>DES INFORMATICIENS MAROCAINS 2018 </a:t>
            </a:r>
            <a:endParaRPr lang="fr-FR" sz="3000" b="1" dirty="0">
              <a:solidFill>
                <a:schemeClr val="bg1"/>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3116920398"/>
              </p:ext>
            </p:extLst>
          </p:nvPr>
        </p:nvGraphicFramePr>
        <p:xfrm>
          <a:off x="35496" y="843557"/>
          <a:ext cx="4536504" cy="4299942"/>
        </p:xfrm>
        <a:graphic>
          <a:graphicData uri="http://schemas.openxmlformats.org/drawingml/2006/table">
            <a:tbl>
              <a:tblPr firstRow="1" bandRow="1">
                <a:tableStyleId>{5C22544A-7EE6-4342-B048-85BDC9FD1C3A}</a:tableStyleId>
              </a:tblPr>
              <a:tblGrid>
                <a:gridCol w="803801"/>
                <a:gridCol w="3732703"/>
              </a:tblGrid>
              <a:tr h="299691">
                <a:tc>
                  <a:txBody>
                    <a:bodyPr/>
                    <a:lstStyle/>
                    <a:p>
                      <a:pPr algn="ctr"/>
                      <a:r>
                        <a:rPr lang="fr-FR" sz="1100" b="1" dirty="0" smtClean="0">
                          <a:solidFill>
                            <a:srgbClr val="C00000"/>
                          </a:solidFill>
                          <a:effectLst>
                            <a:outerShdw blurRad="38100" dist="38100" dir="2700000" algn="tl">
                              <a:srgbClr val="000000">
                                <a:alpha val="43137"/>
                              </a:srgbClr>
                            </a:outerShdw>
                          </a:effectLst>
                        </a:rPr>
                        <a:t>#1</a:t>
                      </a:r>
                      <a:endParaRPr lang="fr-FR" sz="11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lnSpc>
                          <a:spcPct val="100000"/>
                        </a:lnSpc>
                        <a:buNone/>
                      </a:pPr>
                      <a:r>
                        <a:rPr lang="fr-FR" sz="1050" b="1" kern="1200" dirty="0" smtClean="0">
                          <a:solidFill>
                            <a:srgbClr val="C00000"/>
                          </a:solidFill>
                          <a:effectLst/>
                          <a:latin typeface="+mn-lt"/>
                          <a:ea typeface="+mn-ea"/>
                          <a:cs typeface="+mn-cs"/>
                        </a:rPr>
                        <a:t>Les perspectives d'évolution professionnelle (plan de carrière) </a:t>
                      </a: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0518">
                <a:tc>
                  <a:txBody>
                    <a:bodyPr/>
                    <a:lstStyle/>
                    <a:p>
                      <a:pPr algn="ctr"/>
                      <a:r>
                        <a:rPr lang="fr-FR" sz="1100" b="1" dirty="0" smtClean="0">
                          <a:solidFill>
                            <a:srgbClr val="C00000"/>
                          </a:solidFill>
                          <a:effectLst>
                            <a:outerShdw blurRad="38100" dist="38100" dir="2700000" algn="tl">
                              <a:srgbClr val="000000">
                                <a:alpha val="43137"/>
                              </a:srgbClr>
                            </a:outerShdw>
                          </a:effectLst>
                        </a:rPr>
                        <a:t>#2</a:t>
                      </a:r>
                      <a:endParaRPr lang="fr-FR" sz="11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50" b="1" dirty="0" smtClean="0">
                          <a:solidFill>
                            <a:srgbClr val="C00000"/>
                          </a:solidFill>
                        </a:rPr>
                        <a:t>Les relations avec le management (l'écoute et le dialogue en général)</a:t>
                      </a: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99691">
                <a:tc>
                  <a:txBody>
                    <a:bodyPr/>
                    <a:lstStyle/>
                    <a:p>
                      <a:pPr algn="ctr"/>
                      <a:r>
                        <a:rPr lang="fr-FR" sz="1100" b="1" dirty="0" smtClean="0">
                          <a:solidFill>
                            <a:srgbClr val="C00000"/>
                          </a:solidFill>
                          <a:effectLst>
                            <a:outerShdw blurRad="38100" dist="38100" dir="2700000" algn="tl">
                              <a:srgbClr val="000000">
                                <a:alpha val="43137"/>
                              </a:srgbClr>
                            </a:outerShdw>
                          </a:effectLst>
                        </a:rPr>
                        <a:t>#3</a:t>
                      </a:r>
                      <a:endParaRPr lang="fr-FR" sz="11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fr-FR" sz="1050" b="1" dirty="0" smtClean="0">
                          <a:solidFill>
                            <a:srgbClr val="C00000"/>
                          </a:solidFill>
                          <a:effectLst/>
                        </a:rPr>
                        <a:t>Le salaire variable, les primes, les bonus</a:t>
                      </a:r>
                      <a:endParaRPr lang="fr-FR" sz="1050" b="1" dirty="0">
                        <a:solidFill>
                          <a:srgbClr val="C00000"/>
                        </a:solidFill>
                        <a:effectLst/>
                      </a:endParaRP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1975">
                <a:tc>
                  <a:txBody>
                    <a:bodyPr/>
                    <a:lstStyle/>
                    <a:p>
                      <a:pPr algn="ctr"/>
                      <a:r>
                        <a:rPr lang="fr-FR" sz="1100" b="1" dirty="0" smtClean="0">
                          <a:solidFill>
                            <a:srgbClr val="C00000"/>
                          </a:solidFill>
                          <a:effectLst>
                            <a:outerShdw blurRad="38100" dist="38100" dir="2700000" algn="tl">
                              <a:srgbClr val="000000">
                                <a:alpha val="43137"/>
                              </a:srgbClr>
                            </a:outerShdw>
                          </a:effectLst>
                        </a:rPr>
                        <a:t>#4</a:t>
                      </a:r>
                      <a:endParaRPr lang="fr-FR" sz="11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50" b="1" dirty="0" smtClean="0">
                          <a:solidFill>
                            <a:srgbClr val="C00000"/>
                          </a:solidFill>
                        </a:rPr>
                        <a:t>Les avantages sociaux (mutuelle, retraite etc.) </a:t>
                      </a: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99691">
                <a:tc>
                  <a:txBody>
                    <a:bodyPr/>
                    <a:lstStyle/>
                    <a:p>
                      <a:pPr algn="ctr"/>
                      <a:r>
                        <a:rPr lang="fr-FR" sz="1100" b="1" dirty="0" smtClean="0">
                          <a:solidFill>
                            <a:srgbClr val="C00000"/>
                          </a:solidFill>
                          <a:effectLst>
                            <a:outerShdw blurRad="38100" dist="38100" dir="2700000" algn="tl">
                              <a:srgbClr val="000000">
                                <a:alpha val="43137"/>
                              </a:srgbClr>
                            </a:outerShdw>
                          </a:effectLst>
                        </a:rPr>
                        <a:t>#5</a:t>
                      </a:r>
                      <a:endParaRPr lang="fr-FR" sz="11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50" b="1" dirty="0" smtClean="0">
                          <a:solidFill>
                            <a:srgbClr val="C00000"/>
                          </a:solidFill>
                        </a:rPr>
                        <a:t>L'équilibre vie </a:t>
                      </a:r>
                      <a:r>
                        <a:rPr lang="en-US" sz="1050" b="1" dirty="0" err="1" smtClean="0">
                          <a:solidFill>
                            <a:srgbClr val="C00000"/>
                          </a:solidFill>
                        </a:rPr>
                        <a:t>personnelle</a:t>
                      </a:r>
                      <a:r>
                        <a:rPr lang="en-US" sz="1050" b="1" dirty="0" smtClean="0">
                          <a:solidFill>
                            <a:srgbClr val="C00000"/>
                          </a:solidFill>
                        </a:rPr>
                        <a:t>/</a:t>
                      </a:r>
                      <a:r>
                        <a:rPr lang="en-US" sz="1050" b="1" dirty="0" err="1" smtClean="0">
                          <a:solidFill>
                            <a:srgbClr val="C00000"/>
                          </a:solidFill>
                        </a:rPr>
                        <a:t>professionnelle</a:t>
                      </a:r>
                      <a:r>
                        <a:rPr lang="fr-FR" sz="1050" b="1" dirty="0" smtClean="0">
                          <a:solidFill>
                            <a:srgbClr val="C00000"/>
                          </a:solidFill>
                        </a:rPr>
                        <a:t> </a:t>
                      </a: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331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rgbClr val="C00000"/>
                          </a:solidFill>
                          <a:effectLst>
                            <a:outerShdw blurRad="38100" dist="38100" dir="2700000" algn="tl">
                              <a:srgbClr val="000000">
                                <a:alpha val="43137"/>
                              </a:srgbClr>
                            </a:outerShdw>
                          </a:effectLst>
                        </a:rPr>
                        <a:t>#6</a:t>
                      </a:r>
                    </a:p>
                    <a:p>
                      <a:pPr algn="ctr"/>
                      <a:endParaRPr lang="fr-FR" sz="11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50" b="1" dirty="0" smtClean="0">
                          <a:solidFill>
                            <a:srgbClr val="C00000"/>
                          </a:solidFill>
                        </a:rPr>
                        <a:t>La reconnaissance du travail par les supérieurs et l’entreprise</a:t>
                      </a: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331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rgbClr val="C00000"/>
                          </a:solidFill>
                          <a:effectLst>
                            <a:outerShdw blurRad="38100" dist="38100" dir="2700000" algn="tl">
                              <a:srgbClr val="000000">
                                <a:alpha val="43137"/>
                              </a:srgbClr>
                            </a:outerShdw>
                          </a:effectLst>
                        </a:rPr>
                        <a:t>#7</a:t>
                      </a:r>
                    </a:p>
                    <a:p>
                      <a:pPr algn="ctr"/>
                      <a:endParaRPr lang="fr-FR" sz="11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50" b="1" dirty="0" smtClean="0">
                          <a:solidFill>
                            <a:srgbClr val="C00000"/>
                          </a:solidFill>
                        </a:rPr>
                        <a:t>Les </a:t>
                      </a:r>
                      <a:r>
                        <a:rPr lang="en-US" sz="1050" b="1" dirty="0" err="1" smtClean="0">
                          <a:solidFill>
                            <a:srgbClr val="C00000"/>
                          </a:solidFill>
                        </a:rPr>
                        <a:t>possibilités</a:t>
                      </a:r>
                      <a:r>
                        <a:rPr lang="en-US" sz="1050" b="1" dirty="0" smtClean="0">
                          <a:solidFill>
                            <a:srgbClr val="C00000"/>
                          </a:solidFill>
                        </a:rPr>
                        <a:t> de formation</a:t>
                      </a:r>
                      <a:r>
                        <a:rPr lang="fr-FR" sz="1050" b="1" dirty="0" smtClean="0">
                          <a:solidFill>
                            <a:srgbClr val="C00000"/>
                          </a:solidFill>
                        </a:rPr>
                        <a:t> </a:t>
                      </a:r>
                      <a:endParaRPr lang="fr-FR" sz="1050" b="1" dirty="0">
                        <a:solidFill>
                          <a:srgbClr val="C00000"/>
                        </a:solidFill>
                        <a:effectLst/>
                      </a:endParaRP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05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rgbClr val="C00000"/>
                          </a:solidFill>
                          <a:effectLst>
                            <a:outerShdw blurRad="38100" dist="38100" dir="2700000" algn="tl">
                              <a:srgbClr val="000000">
                                <a:alpha val="43137"/>
                              </a:srgbClr>
                            </a:outerShdw>
                          </a:effectLst>
                        </a:rPr>
                        <a:t>#8</a:t>
                      </a:r>
                    </a:p>
                    <a:p>
                      <a:pPr algn="ctr"/>
                      <a:endParaRPr lang="fr-FR" sz="11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50" b="1" dirty="0" smtClean="0">
                          <a:solidFill>
                            <a:srgbClr val="C00000"/>
                          </a:solidFill>
                        </a:rPr>
                        <a:t>Les relations avec les collègues </a:t>
                      </a:r>
                    </a:p>
                    <a:p>
                      <a:pPr algn="ctr" fontAlgn="ctr"/>
                      <a:endParaRPr lang="fr-FR" sz="1050" b="1" dirty="0">
                        <a:solidFill>
                          <a:srgbClr val="C00000"/>
                        </a:solidFill>
                        <a:effectLst/>
                      </a:endParaRP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05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rgbClr val="C00000"/>
                          </a:solidFill>
                          <a:effectLst>
                            <a:outerShdw blurRad="38100" dist="38100" dir="2700000" algn="tl">
                              <a:srgbClr val="000000">
                                <a:alpha val="43137"/>
                              </a:srgbClr>
                            </a:outerShdw>
                          </a:effectLst>
                        </a:rPr>
                        <a:t>#9</a:t>
                      </a:r>
                    </a:p>
                    <a:p>
                      <a:pPr algn="ctr"/>
                      <a:endParaRPr lang="fr-FR" sz="11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50" b="1" dirty="0" smtClean="0">
                          <a:solidFill>
                            <a:srgbClr val="C00000"/>
                          </a:solidFill>
                        </a:rPr>
                        <a:t>La circulation et le partage d’information dans l’entreprise</a:t>
                      </a:r>
                    </a:p>
                    <a:p>
                      <a:pPr algn="ctr" fontAlgn="ctr"/>
                      <a:endParaRPr lang="fr-FR" sz="1050" b="1" dirty="0">
                        <a:solidFill>
                          <a:srgbClr val="C00000"/>
                        </a:solidFill>
                        <a:effectLst/>
                      </a:endParaRP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05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rgbClr val="C00000"/>
                          </a:solidFill>
                          <a:effectLst>
                            <a:outerShdw blurRad="38100" dist="38100" dir="2700000" algn="tl">
                              <a:srgbClr val="000000">
                                <a:alpha val="43137"/>
                              </a:srgbClr>
                            </a:outerShdw>
                          </a:effectLst>
                        </a:rPr>
                        <a:t>#10</a:t>
                      </a:r>
                    </a:p>
                    <a:p>
                      <a:pPr algn="ctr"/>
                      <a:endParaRPr lang="fr-FR" sz="11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50" b="1" dirty="0" smtClean="0">
                          <a:solidFill>
                            <a:srgbClr val="C00000"/>
                          </a:solidFill>
                        </a:rPr>
                        <a:t>Le degré d’autonomie dans le travail</a:t>
                      </a:r>
                    </a:p>
                    <a:p>
                      <a:pPr algn="ctr" fontAlgn="ctr"/>
                      <a:endParaRPr lang="fr-FR" sz="1050" b="1" dirty="0">
                        <a:solidFill>
                          <a:srgbClr val="C00000"/>
                        </a:solidFill>
                        <a:effectLst/>
                      </a:endParaRP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05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chemeClr val="bg1"/>
                          </a:solidFill>
                          <a:effectLst>
                            <a:outerShdw blurRad="38100" dist="38100" dir="2700000" algn="tl">
                              <a:srgbClr val="000000">
                                <a:alpha val="43137"/>
                              </a:srgbClr>
                            </a:outerShdw>
                          </a:effectLst>
                        </a:rPr>
                        <a:t>#11</a:t>
                      </a:r>
                    </a:p>
                    <a:p>
                      <a:pPr algn="ct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50" dirty="0" smtClean="0"/>
                        <a:t>La situation économique de l’entreprise</a:t>
                      </a:r>
                    </a:p>
                    <a:p>
                      <a:pPr algn="ctr" fontAlgn="ctr"/>
                      <a:endParaRPr lang="fr-FR" sz="1050" b="0" dirty="0">
                        <a:solidFill>
                          <a:schemeClr val="tx1"/>
                        </a:solidFill>
                        <a:effectLst/>
                      </a:endParaRP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4156482307"/>
              </p:ext>
            </p:extLst>
          </p:nvPr>
        </p:nvGraphicFramePr>
        <p:xfrm>
          <a:off x="4572000" y="843558"/>
          <a:ext cx="4536504" cy="4299942"/>
        </p:xfrm>
        <a:graphic>
          <a:graphicData uri="http://schemas.openxmlformats.org/drawingml/2006/table">
            <a:tbl>
              <a:tblPr firstRow="1" bandRow="1">
                <a:tableStyleId>{5C22544A-7EE6-4342-B048-85BDC9FD1C3A}</a:tableStyleId>
              </a:tblPr>
              <a:tblGrid>
                <a:gridCol w="803801"/>
                <a:gridCol w="3732703"/>
              </a:tblGrid>
              <a:tr h="361522">
                <a:tc>
                  <a:txBody>
                    <a:bodyPr/>
                    <a:lstStyle/>
                    <a:p>
                      <a:pPr algn="ctr"/>
                      <a:r>
                        <a:rPr lang="fr-FR" sz="1100" b="1" dirty="0" smtClean="0">
                          <a:solidFill>
                            <a:schemeClr val="bg1"/>
                          </a:solidFill>
                          <a:effectLst>
                            <a:outerShdw blurRad="38100" dist="38100" dir="2700000" algn="tl">
                              <a:srgbClr val="000000">
                                <a:alpha val="43137"/>
                              </a:srgbClr>
                            </a:outerShdw>
                          </a:effectLst>
                        </a:rPr>
                        <a:t>#12</a:t>
                      </a: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buNone/>
                      </a:pPr>
                      <a:r>
                        <a:rPr lang="fr-FR" sz="1050" b="0" kern="1200" dirty="0" smtClean="0">
                          <a:solidFill>
                            <a:schemeClr val="tx1"/>
                          </a:solidFill>
                          <a:latin typeface="+mn-lt"/>
                          <a:ea typeface="+mn-ea"/>
                          <a:cs typeface="+mn-cs"/>
                        </a:rPr>
                        <a:t>Les avantages en nature </a:t>
                      </a: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13649">
                <a:tc>
                  <a:txBody>
                    <a:bodyPr/>
                    <a:lstStyle/>
                    <a:p>
                      <a:pPr algn="ctr"/>
                      <a:r>
                        <a:rPr lang="fr-FR" sz="1100" b="1" dirty="0" smtClean="0">
                          <a:solidFill>
                            <a:schemeClr val="bg1"/>
                          </a:solidFill>
                          <a:effectLst>
                            <a:outerShdw blurRad="38100" dist="38100" dir="2700000" algn="tl">
                              <a:srgbClr val="000000">
                                <a:alpha val="43137"/>
                              </a:srgbClr>
                            </a:outerShdw>
                          </a:effectLst>
                        </a:rPr>
                        <a:t>#13</a:t>
                      </a: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buNone/>
                      </a:pPr>
                      <a:r>
                        <a:rPr lang="fr-FR" sz="1050" dirty="0" smtClean="0">
                          <a:solidFill>
                            <a:schemeClr val="tx1"/>
                          </a:solidFill>
                        </a:rPr>
                        <a:t>Le salaire fixe </a:t>
                      </a: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61522">
                <a:tc>
                  <a:txBody>
                    <a:bodyPr/>
                    <a:lstStyle/>
                    <a:p>
                      <a:pPr algn="ctr"/>
                      <a:r>
                        <a:rPr lang="fr-FR" sz="1100" b="1" dirty="0" smtClean="0">
                          <a:solidFill>
                            <a:schemeClr val="bg1"/>
                          </a:solidFill>
                          <a:effectLst>
                            <a:outerShdw blurRad="38100" dist="38100" dir="2700000" algn="tl">
                              <a:srgbClr val="000000">
                                <a:alpha val="43137"/>
                              </a:srgbClr>
                            </a:outerShdw>
                          </a:effectLst>
                        </a:rPr>
                        <a:t>#14</a:t>
                      </a: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fr-FR" sz="1050" dirty="0" smtClean="0"/>
                        <a:t>La stratégie de l’entreprise </a:t>
                      </a:r>
                      <a:endParaRPr lang="fr-FR" sz="1050" b="0" dirty="0">
                        <a:solidFill>
                          <a:schemeClr val="tx1"/>
                        </a:solidFill>
                        <a:effectLst/>
                      </a:endParaRP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40151">
                <a:tc>
                  <a:txBody>
                    <a:bodyPr/>
                    <a:lstStyle/>
                    <a:p>
                      <a:pPr algn="ctr"/>
                      <a:r>
                        <a:rPr lang="fr-FR" sz="1100" b="1" dirty="0" smtClean="0">
                          <a:solidFill>
                            <a:schemeClr val="bg1"/>
                          </a:solidFill>
                          <a:effectLst>
                            <a:outerShdw blurRad="38100" dist="38100" dir="2700000" algn="tl">
                              <a:srgbClr val="000000">
                                <a:alpha val="43137"/>
                              </a:srgbClr>
                            </a:outerShdw>
                          </a:effectLst>
                        </a:rPr>
                        <a:t>#15</a:t>
                      </a: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50" dirty="0" smtClean="0"/>
                        <a:t>La charge de travail </a:t>
                      </a: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12710">
                <a:tc>
                  <a:txBody>
                    <a:bodyPr/>
                    <a:lstStyle/>
                    <a:p>
                      <a:pPr algn="ctr"/>
                      <a:r>
                        <a:rPr lang="fr-FR" sz="1100" b="1" dirty="0" smtClean="0">
                          <a:solidFill>
                            <a:schemeClr val="bg1"/>
                          </a:solidFill>
                          <a:effectLst>
                            <a:outerShdw blurRad="38100" dist="38100" dir="2700000" algn="tl">
                              <a:srgbClr val="000000">
                                <a:alpha val="43137"/>
                              </a:srgbClr>
                            </a:outerShdw>
                          </a:effectLst>
                        </a:rPr>
                        <a:t>#16</a:t>
                      </a: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50" dirty="0" smtClean="0"/>
                        <a:t>L'adéquation avec les valeurs de l’entreprise </a:t>
                      </a: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018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chemeClr val="bg1"/>
                          </a:solidFill>
                          <a:effectLst>
                            <a:outerShdw blurRad="38100" dist="38100" dir="2700000" algn="tl">
                              <a:srgbClr val="000000">
                                <a:alpha val="43137"/>
                              </a:srgbClr>
                            </a:outerShdw>
                          </a:effectLst>
                        </a:rPr>
                        <a:t>#17</a:t>
                      </a:r>
                    </a:p>
                    <a:p>
                      <a:pPr algn="ct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50" dirty="0" smtClean="0"/>
                        <a:t>Le dialogue social </a:t>
                      </a: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030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chemeClr val="bg1"/>
                          </a:solidFill>
                          <a:effectLst>
                            <a:outerShdw blurRad="38100" dist="38100" dir="2700000" algn="tl">
                              <a:srgbClr val="000000">
                                <a:alpha val="43137"/>
                              </a:srgbClr>
                            </a:outerShdw>
                          </a:effectLst>
                        </a:rPr>
                        <a:t>#18</a:t>
                      </a:r>
                    </a:p>
                    <a:p>
                      <a:pPr algn="ct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50" dirty="0" smtClean="0"/>
                        <a:t>La prise en compte du stress, la gestion de la pression </a:t>
                      </a:r>
                    </a:p>
                    <a:p>
                      <a:pPr marL="0" marR="0" indent="0" algn="ctr" defTabSz="914400" rtl="0" eaLnBrk="1" fontAlgn="ctr" latinLnBrk="0" hangingPunct="1">
                        <a:lnSpc>
                          <a:spcPct val="100000"/>
                        </a:lnSpc>
                        <a:spcBef>
                          <a:spcPts val="0"/>
                        </a:spcBef>
                        <a:spcAft>
                          <a:spcPts val="0"/>
                        </a:spcAft>
                        <a:buClrTx/>
                        <a:buSzTx/>
                        <a:buFontTx/>
                        <a:buNone/>
                        <a:tabLst/>
                        <a:defRPr/>
                      </a:pPr>
                      <a:endParaRPr lang="fr-FR" sz="1050" b="0" dirty="0">
                        <a:solidFill>
                          <a:schemeClr val="tx1"/>
                        </a:solidFill>
                        <a:effectLst/>
                      </a:endParaRP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018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chemeClr val="bg1"/>
                          </a:solidFill>
                          <a:effectLst>
                            <a:outerShdw blurRad="38100" dist="38100" dir="2700000" algn="tl">
                              <a:srgbClr val="000000">
                                <a:alpha val="43137"/>
                              </a:srgbClr>
                            </a:outerShdw>
                          </a:effectLst>
                        </a:rPr>
                        <a:t>#19</a:t>
                      </a:r>
                    </a:p>
                    <a:p>
                      <a:pPr algn="ct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fr-FR" sz="1050" dirty="0" smtClean="0"/>
                        <a:t>La stabilité de l’emploi à long terme </a:t>
                      </a:r>
                      <a:endParaRPr lang="fr-FR" sz="1050" b="0" dirty="0">
                        <a:solidFill>
                          <a:schemeClr val="tx1"/>
                        </a:solidFill>
                        <a:effectLst/>
                      </a:endParaRP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018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chemeClr val="bg1"/>
                          </a:solidFill>
                          <a:effectLst>
                            <a:outerShdw blurRad="38100" dist="38100" dir="2700000" algn="tl">
                              <a:srgbClr val="000000">
                                <a:alpha val="43137"/>
                              </a:srgbClr>
                            </a:outerShdw>
                          </a:effectLst>
                        </a:rPr>
                        <a:t>#20</a:t>
                      </a:r>
                    </a:p>
                    <a:p>
                      <a:pPr algn="ct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fr-FR" sz="1050" dirty="0" smtClean="0"/>
                        <a:t>La qualité des locaux/des bureaux </a:t>
                      </a:r>
                      <a:endParaRPr lang="fr-FR" sz="1050" b="0" dirty="0">
                        <a:solidFill>
                          <a:schemeClr val="tx1"/>
                        </a:solidFill>
                        <a:effectLst/>
                      </a:endParaRP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018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chemeClr val="bg1"/>
                          </a:solidFill>
                          <a:effectLst>
                            <a:outerShdw blurRad="38100" dist="38100" dir="2700000" algn="tl">
                              <a:srgbClr val="000000">
                                <a:alpha val="43137"/>
                              </a:srgbClr>
                            </a:outerShdw>
                          </a:effectLst>
                        </a:rPr>
                        <a:t>#21</a:t>
                      </a:r>
                    </a:p>
                    <a:p>
                      <a:pPr algn="ct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fr-FR" sz="1050" dirty="0" smtClean="0"/>
                        <a:t>La localisation géographique du travail</a:t>
                      </a:r>
                      <a:endParaRPr lang="fr-FR" sz="1050" b="0" dirty="0">
                        <a:solidFill>
                          <a:schemeClr val="tx1"/>
                        </a:solidFill>
                        <a:effectLst/>
                      </a:endParaRPr>
                    </a:p>
                  </a:txBody>
                  <a:tcPr marL="95250" marR="95250" marT="50006" marB="50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174771169"/>
              </p:ext>
            </p:extLst>
          </p:nvPr>
        </p:nvGraphicFramePr>
        <p:xfrm>
          <a:off x="35496" y="843557"/>
          <a:ext cx="4536504" cy="4347532"/>
        </p:xfrm>
        <a:graphic>
          <a:graphicData uri="http://schemas.openxmlformats.org/drawingml/2006/table">
            <a:tbl>
              <a:tblPr firstRow="1" bandRow="1">
                <a:tableStyleId>{5C22544A-7EE6-4342-B048-85BDC9FD1C3A}</a:tableStyleId>
              </a:tblPr>
              <a:tblGrid>
                <a:gridCol w="803801"/>
                <a:gridCol w="3732703"/>
              </a:tblGrid>
              <a:tr h="299691">
                <a:tc>
                  <a:txBody>
                    <a:bodyPr/>
                    <a:lstStyle/>
                    <a:p>
                      <a:pPr algn="ctr"/>
                      <a:r>
                        <a:rPr lang="fr-FR" sz="1100" b="1" dirty="0" smtClean="0">
                          <a:solidFill>
                            <a:srgbClr val="C00000"/>
                          </a:solidFill>
                          <a:effectLst>
                            <a:outerShdw blurRad="38100" dist="38100" dir="2700000" algn="tl">
                              <a:srgbClr val="000000">
                                <a:alpha val="43137"/>
                              </a:srgbClr>
                            </a:outerShdw>
                          </a:effectLst>
                        </a:rPr>
                        <a:t>#1</a:t>
                      </a:r>
                      <a:endParaRPr lang="fr-FR" sz="11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fontAlgn="ctr"/>
                      <a:r>
                        <a:rPr lang="fr-FR" sz="1050" b="1" kern="1200" dirty="0">
                          <a:solidFill>
                            <a:schemeClr val="tx1"/>
                          </a:solidFill>
                          <a:latin typeface="+mn-lt"/>
                          <a:ea typeface="+mn-ea"/>
                          <a:cs typeface="+mn-cs"/>
                        </a:rPr>
                        <a:t>Les perspectives d'évolution professionnelle (plan de carrière)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0518">
                <a:tc>
                  <a:txBody>
                    <a:bodyPr/>
                    <a:lstStyle/>
                    <a:p>
                      <a:pPr algn="ctr"/>
                      <a:r>
                        <a:rPr lang="fr-FR" sz="1100" b="1" dirty="0" smtClean="0">
                          <a:solidFill>
                            <a:srgbClr val="C00000"/>
                          </a:solidFill>
                          <a:effectLst>
                            <a:outerShdw blurRad="38100" dist="38100" dir="2700000" algn="tl">
                              <a:srgbClr val="000000">
                                <a:alpha val="43137"/>
                              </a:srgbClr>
                            </a:outerShdw>
                          </a:effectLst>
                        </a:rPr>
                        <a:t>#2</a:t>
                      </a:r>
                      <a:endParaRPr lang="fr-FR" sz="11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fontAlgn="ctr"/>
                      <a:r>
                        <a:rPr lang="fr-FR" sz="1050" b="1" kern="1200" dirty="0">
                          <a:solidFill>
                            <a:schemeClr val="tx1"/>
                          </a:solidFill>
                          <a:latin typeface="+mn-lt"/>
                          <a:ea typeface="+mn-ea"/>
                          <a:cs typeface="+mn-cs"/>
                        </a:rPr>
                        <a:t>L'équilibre vie personnelle/professionnelle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99691">
                <a:tc>
                  <a:txBody>
                    <a:bodyPr/>
                    <a:lstStyle/>
                    <a:p>
                      <a:pPr algn="ctr"/>
                      <a:r>
                        <a:rPr lang="fr-FR" sz="1100" b="1" dirty="0" smtClean="0">
                          <a:solidFill>
                            <a:srgbClr val="C00000"/>
                          </a:solidFill>
                          <a:effectLst>
                            <a:outerShdw blurRad="38100" dist="38100" dir="2700000" algn="tl">
                              <a:srgbClr val="000000">
                                <a:alpha val="43137"/>
                              </a:srgbClr>
                            </a:outerShdw>
                          </a:effectLst>
                        </a:rPr>
                        <a:t>#3</a:t>
                      </a:r>
                      <a:endParaRPr lang="fr-FR" sz="11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fontAlgn="ctr"/>
                      <a:r>
                        <a:rPr lang="fr-FR" sz="1050" b="1" kern="1200" dirty="0">
                          <a:solidFill>
                            <a:schemeClr val="tx1"/>
                          </a:solidFill>
                          <a:latin typeface="+mn-lt"/>
                          <a:ea typeface="+mn-ea"/>
                          <a:cs typeface="+mn-cs"/>
                        </a:rPr>
                        <a:t>Le salaire variable, les primes, les bonus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1975">
                <a:tc>
                  <a:txBody>
                    <a:bodyPr/>
                    <a:lstStyle/>
                    <a:p>
                      <a:pPr algn="ctr"/>
                      <a:r>
                        <a:rPr lang="fr-FR" sz="1100" b="1" dirty="0" smtClean="0">
                          <a:solidFill>
                            <a:srgbClr val="C00000"/>
                          </a:solidFill>
                          <a:effectLst>
                            <a:outerShdw blurRad="38100" dist="38100" dir="2700000" algn="tl">
                              <a:srgbClr val="000000">
                                <a:alpha val="43137"/>
                              </a:srgbClr>
                            </a:outerShdw>
                          </a:effectLst>
                        </a:rPr>
                        <a:t>#4</a:t>
                      </a:r>
                      <a:endParaRPr lang="fr-FR" sz="11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fontAlgn="ctr"/>
                      <a:r>
                        <a:rPr lang="fr-FR" sz="1050" b="1" kern="1200" dirty="0">
                          <a:solidFill>
                            <a:schemeClr val="tx1"/>
                          </a:solidFill>
                          <a:latin typeface="+mn-lt"/>
                          <a:ea typeface="+mn-ea"/>
                          <a:cs typeface="+mn-cs"/>
                        </a:rPr>
                        <a:t>Les relations avec le management (l'écoute et le dialogue en général)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99691">
                <a:tc>
                  <a:txBody>
                    <a:bodyPr/>
                    <a:lstStyle/>
                    <a:p>
                      <a:pPr algn="ctr"/>
                      <a:r>
                        <a:rPr lang="fr-FR" sz="1100" b="1" dirty="0" smtClean="0">
                          <a:solidFill>
                            <a:srgbClr val="C00000"/>
                          </a:solidFill>
                          <a:effectLst>
                            <a:outerShdw blurRad="38100" dist="38100" dir="2700000" algn="tl">
                              <a:srgbClr val="000000">
                                <a:alpha val="43137"/>
                              </a:srgbClr>
                            </a:outerShdw>
                          </a:effectLst>
                        </a:rPr>
                        <a:t>#5</a:t>
                      </a:r>
                      <a:endParaRPr lang="fr-FR" sz="11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fontAlgn="ctr"/>
                      <a:r>
                        <a:rPr lang="fr-FR" sz="1050" b="1" kern="1200" dirty="0">
                          <a:solidFill>
                            <a:schemeClr val="tx1"/>
                          </a:solidFill>
                          <a:latin typeface="+mn-lt"/>
                          <a:ea typeface="+mn-ea"/>
                          <a:cs typeface="+mn-cs"/>
                        </a:rPr>
                        <a:t>Le salaire fixe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331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rgbClr val="C00000"/>
                          </a:solidFill>
                          <a:effectLst>
                            <a:outerShdw blurRad="38100" dist="38100" dir="2700000" algn="tl">
                              <a:srgbClr val="000000">
                                <a:alpha val="43137"/>
                              </a:srgbClr>
                            </a:outerShdw>
                          </a:effectLst>
                        </a:rPr>
                        <a:t>#6</a:t>
                      </a:r>
                    </a:p>
                    <a:p>
                      <a:pPr algn="ctr"/>
                      <a:endParaRPr lang="fr-FR" sz="11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fontAlgn="ctr"/>
                      <a:r>
                        <a:rPr lang="fr-FR" sz="1050" b="1" kern="1200" dirty="0">
                          <a:solidFill>
                            <a:schemeClr val="tx1"/>
                          </a:solidFill>
                          <a:latin typeface="+mn-lt"/>
                          <a:ea typeface="+mn-ea"/>
                          <a:cs typeface="+mn-cs"/>
                        </a:rPr>
                        <a:t>La reconnaissance du travail par les supérieurs et l’entreprise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331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rgbClr val="C00000"/>
                          </a:solidFill>
                          <a:effectLst>
                            <a:outerShdw blurRad="38100" dist="38100" dir="2700000" algn="tl">
                              <a:srgbClr val="000000">
                                <a:alpha val="43137"/>
                              </a:srgbClr>
                            </a:outerShdw>
                          </a:effectLst>
                        </a:rPr>
                        <a:t>#7</a:t>
                      </a:r>
                    </a:p>
                    <a:p>
                      <a:pPr algn="ctr"/>
                      <a:endParaRPr lang="fr-FR" sz="11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fontAlgn="ctr"/>
                      <a:r>
                        <a:rPr lang="fr-FR" sz="1050" b="1" kern="1200" dirty="0">
                          <a:solidFill>
                            <a:schemeClr val="tx1"/>
                          </a:solidFill>
                          <a:latin typeface="+mn-lt"/>
                          <a:ea typeface="+mn-ea"/>
                          <a:cs typeface="+mn-cs"/>
                        </a:rPr>
                        <a:t>Les avantages sociaux (mutuelle, retraite etc.)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05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rgbClr val="C00000"/>
                          </a:solidFill>
                          <a:effectLst>
                            <a:outerShdw blurRad="38100" dist="38100" dir="2700000" algn="tl">
                              <a:srgbClr val="000000">
                                <a:alpha val="43137"/>
                              </a:srgbClr>
                            </a:outerShdw>
                          </a:effectLst>
                        </a:rPr>
                        <a:t>#8</a:t>
                      </a:r>
                    </a:p>
                    <a:p>
                      <a:pPr algn="ctr"/>
                      <a:endParaRPr lang="fr-FR" sz="11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fontAlgn="ctr"/>
                      <a:r>
                        <a:rPr lang="fr-FR" sz="1050" b="1" kern="1200" dirty="0">
                          <a:solidFill>
                            <a:schemeClr val="tx1"/>
                          </a:solidFill>
                          <a:latin typeface="+mn-lt"/>
                          <a:ea typeface="+mn-ea"/>
                          <a:cs typeface="+mn-cs"/>
                        </a:rPr>
                        <a:t>La stabilité de l’emploi à long terme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05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rgbClr val="C00000"/>
                          </a:solidFill>
                          <a:effectLst>
                            <a:outerShdw blurRad="38100" dist="38100" dir="2700000" algn="tl">
                              <a:srgbClr val="000000">
                                <a:alpha val="43137"/>
                              </a:srgbClr>
                            </a:outerShdw>
                          </a:effectLst>
                        </a:rPr>
                        <a:t>#9</a:t>
                      </a:r>
                    </a:p>
                    <a:p>
                      <a:pPr algn="ctr"/>
                      <a:endParaRPr lang="fr-FR" sz="11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fontAlgn="ctr"/>
                      <a:r>
                        <a:rPr lang="fr-FR" sz="1050" b="1" kern="1200" dirty="0">
                          <a:solidFill>
                            <a:schemeClr val="tx1"/>
                          </a:solidFill>
                          <a:latin typeface="+mn-lt"/>
                          <a:ea typeface="+mn-ea"/>
                          <a:cs typeface="+mn-cs"/>
                        </a:rPr>
                        <a:t>Les relations avec les collègues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05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rgbClr val="C00000"/>
                          </a:solidFill>
                          <a:effectLst>
                            <a:outerShdw blurRad="38100" dist="38100" dir="2700000" algn="tl">
                              <a:srgbClr val="000000">
                                <a:alpha val="43137"/>
                              </a:srgbClr>
                            </a:outerShdw>
                          </a:effectLst>
                        </a:rPr>
                        <a:t>#10</a:t>
                      </a:r>
                    </a:p>
                    <a:p>
                      <a:pPr algn="ctr"/>
                      <a:endParaRPr lang="fr-FR" sz="1100" b="1" dirty="0">
                        <a:solidFill>
                          <a:srgbClr val="C00000"/>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fontAlgn="ctr"/>
                      <a:r>
                        <a:rPr lang="fr-FR" sz="1050" b="1" kern="1200" dirty="0">
                          <a:solidFill>
                            <a:schemeClr val="tx1"/>
                          </a:solidFill>
                          <a:latin typeface="+mn-lt"/>
                          <a:ea typeface="+mn-ea"/>
                          <a:cs typeface="+mn-cs"/>
                        </a:rPr>
                        <a:t>Les possibilités de formation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05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chemeClr val="bg1"/>
                          </a:solidFill>
                          <a:effectLst>
                            <a:outerShdw blurRad="38100" dist="38100" dir="2700000" algn="tl">
                              <a:srgbClr val="000000">
                                <a:alpha val="43137"/>
                              </a:srgbClr>
                            </a:outerShdw>
                          </a:effectLst>
                        </a:rPr>
                        <a:t>#11</a:t>
                      </a:r>
                    </a:p>
                    <a:p>
                      <a:pPr algn="ct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fontAlgn="ctr"/>
                      <a:r>
                        <a:rPr lang="fr-FR" sz="1050" kern="1200" dirty="0">
                          <a:solidFill>
                            <a:schemeClr val="tx1"/>
                          </a:solidFill>
                          <a:latin typeface="+mn-lt"/>
                          <a:ea typeface="+mn-ea"/>
                          <a:cs typeface="+mn-cs"/>
                        </a:rPr>
                        <a:t>La prise en compte du stress, la gestion de la pression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646865968"/>
              </p:ext>
            </p:extLst>
          </p:nvPr>
        </p:nvGraphicFramePr>
        <p:xfrm>
          <a:off x="4572000" y="843558"/>
          <a:ext cx="4536504" cy="4299942"/>
        </p:xfrm>
        <a:graphic>
          <a:graphicData uri="http://schemas.openxmlformats.org/drawingml/2006/table">
            <a:tbl>
              <a:tblPr firstRow="1" bandRow="1">
                <a:tableStyleId>{5C22544A-7EE6-4342-B048-85BDC9FD1C3A}</a:tableStyleId>
              </a:tblPr>
              <a:tblGrid>
                <a:gridCol w="803801"/>
                <a:gridCol w="3732703"/>
              </a:tblGrid>
              <a:tr h="361522">
                <a:tc>
                  <a:txBody>
                    <a:bodyPr/>
                    <a:lstStyle/>
                    <a:p>
                      <a:pPr algn="ctr"/>
                      <a:r>
                        <a:rPr lang="fr-FR" sz="1100" b="1" dirty="0" smtClean="0">
                          <a:solidFill>
                            <a:schemeClr val="bg1"/>
                          </a:solidFill>
                          <a:effectLst>
                            <a:outerShdw blurRad="38100" dist="38100" dir="2700000" algn="tl">
                              <a:srgbClr val="000000">
                                <a:alpha val="43137"/>
                              </a:srgbClr>
                            </a:outerShdw>
                          </a:effectLst>
                        </a:rPr>
                        <a:t>#12</a:t>
                      </a: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fontAlgn="ctr"/>
                      <a:r>
                        <a:rPr lang="fr-FR" sz="1050" b="0" kern="1200" dirty="0">
                          <a:solidFill>
                            <a:schemeClr val="tx1"/>
                          </a:solidFill>
                          <a:latin typeface="+mn-lt"/>
                          <a:ea typeface="+mn-ea"/>
                          <a:cs typeface="+mn-cs"/>
                        </a:rPr>
                        <a:t>La situation économique de l’entreprise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13649">
                <a:tc>
                  <a:txBody>
                    <a:bodyPr/>
                    <a:lstStyle/>
                    <a:p>
                      <a:pPr algn="ctr"/>
                      <a:r>
                        <a:rPr lang="fr-FR" sz="1100" b="1" dirty="0" smtClean="0">
                          <a:solidFill>
                            <a:schemeClr val="bg1"/>
                          </a:solidFill>
                          <a:effectLst>
                            <a:outerShdw blurRad="38100" dist="38100" dir="2700000" algn="tl">
                              <a:srgbClr val="000000">
                                <a:alpha val="43137"/>
                              </a:srgbClr>
                            </a:outerShdw>
                          </a:effectLst>
                        </a:rPr>
                        <a:t>#13</a:t>
                      </a: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fontAlgn="ctr"/>
                      <a:r>
                        <a:rPr lang="fr-FR" sz="1050" kern="1200" dirty="0">
                          <a:solidFill>
                            <a:schemeClr val="tx1"/>
                          </a:solidFill>
                          <a:latin typeface="+mn-lt"/>
                          <a:ea typeface="+mn-ea"/>
                          <a:cs typeface="+mn-cs"/>
                        </a:rPr>
                        <a:t>La stratégie de l’entreprise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61522">
                <a:tc>
                  <a:txBody>
                    <a:bodyPr/>
                    <a:lstStyle/>
                    <a:p>
                      <a:pPr algn="ctr"/>
                      <a:r>
                        <a:rPr lang="fr-FR" sz="1100" b="1" dirty="0" smtClean="0">
                          <a:solidFill>
                            <a:schemeClr val="bg1"/>
                          </a:solidFill>
                          <a:effectLst>
                            <a:outerShdw blurRad="38100" dist="38100" dir="2700000" algn="tl">
                              <a:srgbClr val="000000">
                                <a:alpha val="43137"/>
                              </a:srgbClr>
                            </a:outerShdw>
                          </a:effectLst>
                        </a:rPr>
                        <a:t>#14</a:t>
                      </a: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fontAlgn="ctr"/>
                      <a:r>
                        <a:rPr lang="fr-FR" sz="1050" kern="1200" dirty="0">
                          <a:solidFill>
                            <a:schemeClr val="tx1"/>
                          </a:solidFill>
                          <a:latin typeface="+mn-lt"/>
                          <a:ea typeface="+mn-ea"/>
                          <a:cs typeface="+mn-cs"/>
                        </a:rPr>
                        <a:t>Le degré d’autonomie dans le travail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40151">
                <a:tc>
                  <a:txBody>
                    <a:bodyPr/>
                    <a:lstStyle/>
                    <a:p>
                      <a:pPr algn="ctr"/>
                      <a:r>
                        <a:rPr lang="fr-FR" sz="1100" b="1" dirty="0" smtClean="0">
                          <a:solidFill>
                            <a:schemeClr val="bg1"/>
                          </a:solidFill>
                          <a:effectLst>
                            <a:outerShdw blurRad="38100" dist="38100" dir="2700000" algn="tl">
                              <a:srgbClr val="000000">
                                <a:alpha val="43137"/>
                              </a:srgbClr>
                            </a:outerShdw>
                          </a:effectLst>
                        </a:rPr>
                        <a:t>#15</a:t>
                      </a: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fontAlgn="ctr"/>
                      <a:r>
                        <a:rPr lang="fr-FR" sz="1050" kern="1200" dirty="0">
                          <a:solidFill>
                            <a:schemeClr val="tx1"/>
                          </a:solidFill>
                          <a:latin typeface="+mn-lt"/>
                          <a:ea typeface="+mn-ea"/>
                          <a:cs typeface="+mn-cs"/>
                        </a:rPr>
                        <a:t>La prise en compte de la situation personnelle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12710">
                <a:tc>
                  <a:txBody>
                    <a:bodyPr/>
                    <a:lstStyle/>
                    <a:p>
                      <a:pPr algn="ctr"/>
                      <a:r>
                        <a:rPr lang="fr-FR" sz="1100" b="1" dirty="0" smtClean="0">
                          <a:solidFill>
                            <a:schemeClr val="bg1"/>
                          </a:solidFill>
                          <a:effectLst>
                            <a:outerShdw blurRad="38100" dist="38100" dir="2700000" algn="tl">
                              <a:srgbClr val="000000">
                                <a:alpha val="43137"/>
                              </a:srgbClr>
                            </a:outerShdw>
                          </a:effectLst>
                        </a:rPr>
                        <a:t>#16</a:t>
                      </a: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fontAlgn="ctr"/>
                      <a:r>
                        <a:rPr lang="fr-FR" sz="1050" kern="1200" dirty="0">
                          <a:solidFill>
                            <a:schemeClr val="tx1"/>
                          </a:solidFill>
                          <a:latin typeface="+mn-lt"/>
                          <a:ea typeface="+mn-ea"/>
                          <a:cs typeface="+mn-cs"/>
                        </a:rPr>
                        <a:t>La circulation et le partage d’information dans l’entreprise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018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chemeClr val="bg1"/>
                          </a:solidFill>
                          <a:effectLst>
                            <a:outerShdw blurRad="38100" dist="38100" dir="2700000" algn="tl">
                              <a:srgbClr val="000000">
                                <a:alpha val="43137"/>
                              </a:srgbClr>
                            </a:outerShdw>
                          </a:effectLst>
                        </a:rPr>
                        <a:t>#17</a:t>
                      </a:r>
                    </a:p>
                    <a:p>
                      <a:pPr algn="ct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fontAlgn="ctr"/>
                      <a:r>
                        <a:rPr lang="fr-FR" sz="1050" kern="1200" dirty="0">
                          <a:solidFill>
                            <a:schemeClr val="tx1"/>
                          </a:solidFill>
                          <a:latin typeface="+mn-lt"/>
                          <a:ea typeface="+mn-ea"/>
                          <a:cs typeface="+mn-cs"/>
                        </a:rPr>
                        <a:t>La charge de travail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030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chemeClr val="bg1"/>
                          </a:solidFill>
                          <a:effectLst>
                            <a:outerShdw blurRad="38100" dist="38100" dir="2700000" algn="tl">
                              <a:srgbClr val="000000">
                                <a:alpha val="43137"/>
                              </a:srgbClr>
                            </a:outerShdw>
                          </a:effectLst>
                        </a:rPr>
                        <a:t>#18</a:t>
                      </a:r>
                    </a:p>
                    <a:p>
                      <a:pPr algn="ct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fontAlgn="ctr"/>
                      <a:r>
                        <a:rPr lang="fr-FR" sz="1050" kern="1200" dirty="0">
                          <a:solidFill>
                            <a:schemeClr val="tx1"/>
                          </a:solidFill>
                          <a:latin typeface="+mn-lt"/>
                          <a:ea typeface="+mn-ea"/>
                          <a:cs typeface="+mn-cs"/>
                        </a:rPr>
                        <a:t>L'adéquation avec les valeurs de l’entreprise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018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chemeClr val="bg1"/>
                          </a:solidFill>
                          <a:effectLst>
                            <a:outerShdw blurRad="38100" dist="38100" dir="2700000" algn="tl">
                              <a:srgbClr val="000000">
                                <a:alpha val="43137"/>
                              </a:srgbClr>
                            </a:outerShdw>
                          </a:effectLst>
                        </a:rPr>
                        <a:t>#19</a:t>
                      </a:r>
                    </a:p>
                    <a:p>
                      <a:pPr algn="ct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fontAlgn="ctr"/>
                      <a:r>
                        <a:rPr lang="fr-FR" sz="1050" kern="1200" dirty="0">
                          <a:solidFill>
                            <a:schemeClr val="tx1"/>
                          </a:solidFill>
                          <a:latin typeface="+mn-lt"/>
                          <a:ea typeface="+mn-ea"/>
                          <a:cs typeface="+mn-cs"/>
                        </a:rPr>
                        <a:t>La localisation géographique du travail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018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chemeClr val="bg1"/>
                          </a:solidFill>
                          <a:effectLst>
                            <a:outerShdw blurRad="38100" dist="38100" dir="2700000" algn="tl">
                              <a:srgbClr val="000000">
                                <a:alpha val="43137"/>
                              </a:srgbClr>
                            </a:outerShdw>
                          </a:effectLst>
                        </a:rPr>
                        <a:t>#20</a:t>
                      </a:r>
                    </a:p>
                    <a:p>
                      <a:pPr algn="ct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fontAlgn="ctr"/>
                      <a:r>
                        <a:rPr lang="fr-FR" sz="1050" kern="1200">
                          <a:solidFill>
                            <a:schemeClr val="tx1"/>
                          </a:solidFill>
                          <a:latin typeface="+mn-lt"/>
                          <a:ea typeface="+mn-ea"/>
                          <a:cs typeface="+mn-cs"/>
                        </a:rPr>
                        <a:t>La qualité des locaux/des bureaux</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018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solidFill>
                            <a:schemeClr val="bg1"/>
                          </a:solidFill>
                          <a:effectLst>
                            <a:outerShdw blurRad="38100" dist="38100" dir="2700000" algn="tl">
                              <a:srgbClr val="000000">
                                <a:alpha val="43137"/>
                              </a:srgbClr>
                            </a:outerShdw>
                          </a:effectLst>
                        </a:rPr>
                        <a:t>#21</a:t>
                      </a:r>
                    </a:p>
                    <a:p>
                      <a:pPr algn="ctr"/>
                      <a:endParaRPr lang="fr-FR" sz="1100" b="1" dirty="0">
                        <a:solidFill>
                          <a:schemeClr val="bg1"/>
                        </a:solidFill>
                        <a:effectLst>
                          <a:outerShdw blurRad="38100" dist="38100" dir="2700000" algn="tl">
                            <a:srgbClr val="000000">
                              <a:alpha val="43137"/>
                            </a:srgbClr>
                          </a:outerShdw>
                        </a:effectLst>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fontAlgn="ctr"/>
                      <a:r>
                        <a:rPr lang="fr-FR" sz="1050" kern="1200" dirty="0">
                          <a:solidFill>
                            <a:schemeClr val="tx1"/>
                          </a:solidFill>
                          <a:latin typeface="+mn-lt"/>
                          <a:ea typeface="+mn-ea"/>
                          <a:cs typeface="+mn-cs"/>
                        </a:rPr>
                        <a:t>Le dialogue social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7" name="Titre 1"/>
          <p:cNvSpPr>
            <a:spLocks noGrp="1"/>
          </p:cNvSpPr>
          <p:nvPr>
            <p:ph type="title"/>
          </p:nvPr>
        </p:nvSpPr>
        <p:spPr>
          <a:xfrm>
            <a:off x="-406896" y="-13692"/>
            <a:ext cx="9947448" cy="857250"/>
          </a:xfrm>
        </p:spPr>
        <p:txBody>
          <a:bodyPr>
            <a:noAutofit/>
          </a:bodyPr>
          <a:lstStyle/>
          <a:p>
            <a:r>
              <a:rPr lang="fr-FR" sz="3000" b="1" dirty="0" smtClean="0">
                <a:solidFill>
                  <a:schemeClr val="bg1"/>
                </a:solidFill>
              </a:rPr>
              <a:t>FACTEURS </a:t>
            </a:r>
            <a:r>
              <a:rPr lang="fr-FR" sz="3000" b="1" dirty="0" smtClean="0">
                <a:solidFill>
                  <a:schemeClr val="bg1"/>
                </a:solidFill>
              </a:rPr>
              <a:t>DE MOTIVATION </a:t>
            </a:r>
            <a:br>
              <a:rPr lang="fr-FR" sz="3000" b="1" dirty="0" smtClean="0">
                <a:solidFill>
                  <a:schemeClr val="bg1"/>
                </a:solidFill>
              </a:rPr>
            </a:br>
            <a:r>
              <a:rPr lang="fr-FR" sz="3000" b="1" dirty="0" smtClean="0">
                <a:solidFill>
                  <a:schemeClr val="bg1"/>
                </a:solidFill>
              </a:rPr>
              <a:t>DES INFORMATICIENS MAROCAINS </a:t>
            </a:r>
            <a:r>
              <a:rPr lang="fr-FR" sz="3000" b="1" dirty="0" smtClean="0">
                <a:solidFill>
                  <a:schemeClr val="bg1"/>
                </a:solidFill>
              </a:rPr>
              <a:t>2016 </a:t>
            </a:r>
            <a:endParaRPr lang="fr-FR" sz="3000" b="1" dirty="0">
              <a:solidFill>
                <a:schemeClr val="bg1"/>
              </a:solidFill>
            </a:endParaRPr>
          </a:p>
        </p:txBody>
      </p:sp>
    </p:spTree>
    <p:extLst>
      <p:ext uri="{BB962C8B-B14F-4D97-AF65-F5344CB8AC3E}">
        <p14:creationId xmlns:p14="http://schemas.microsoft.com/office/powerpoint/2010/main" val="3429770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538"/>
            <a:ext cx="9144000" cy="857250"/>
          </a:xfrm>
        </p:spPr>
        <p:txBody>
          <a:bodyPr>
            <a:noAutofit/>
          </a:bodyPr>
          <a:lstStyle/>
          <a:p>
            <a:r>
              <a:rPr lang="fr-FR" sz="2800" b="1" dirty="0" smtClean="0">
                <a:solidFill>
                  <a:schemeClr val="bg1"/>
                </a:solidFill>
              </a:rPr>
              <a:t>EVOLUTION DE LA MOTIVATION DES INFORMATICIENS </a:t>
            </a:r>
            <a:br>
              <a:rPr lang="fr-FR" sz="2800" b="1" dirty="0" smtClean="0">
                <a:solidFill>
                  <a:schemeClr val="bg1"/>
                </a:solidFill>
              </a:rPr>
            </a:br>
            <a:r>
              <a:rPr lang="fr-FR" sz="2800" b="1" dirty="0" smtClean="0">
                <a:solidFill>
                  <a:schemeClr val="bg1"/>
                </a:solidFill>
              </a:rPr>
              <a:t>2018 VS 2016</a:t>
            </a:r>
            <a:endParaRPr lang="fr-FR" sz="2800" b="1" dirty="0">
              <a:solidFill>
                <a:schemeClr val="bg1"/>
              </a:solidFill>
            </a:endParaRPr>
          </a:p>
        </p:txBody>
      </p:sp>
      <p:sp>
        <p:nvSpPr>
          <p:cNvPr id="3" name="Espace réservé du contenu 2"/>
          <p:cNvSpPr>
            <a:spLocks noGrp="1"/>
          </p:cNvSpPr>
          <p:nvPr>
            <p:ph idx="1"/>
          </p:nvPr>
        </p:nvSpPr>
        <p:spPr>
          <a:xfrm>
            <a:off x="611560" y="3579862"/>
            <a:ext cx="7920880" cy="792088"/>
          </a:xfrm>
          <a:prstGeom prst="round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algn="ctr">
              <a:buNone/>
            </a:pPr>
            <a:r>
              <a:rPr lang="fr-FR" sz="1400" dirty="0" smtClean="0">
                <a:solidFill>
                  <a:schemeClr val="tx1"/>
                </a:solidFill>
              </a:rPr>
              <a:t>L’aspect pécuniaire est toujours en 3e place, et n’a pas bougé depuis les années pour cette population.</a:t>
            </a:r>
          </a:p>
          <a:p>
            <a:pPr marL="0" algn="ctr">
              <a:buNone/>
            </a:pPr>
            <a:r>
              <a:rPr lang="fr-FR" sz="1400" dirty="0" smtClean="0">
                <a:solidFill>
                  <a:schemeClr val="tx1"/>
                </a:solidFill>
              </a:rPr>
              <a:t> </a:t>
            </a:r>
            <a:r>
              <a:rPr lang="fr-FR" sz="1400" dirty="0" smtClean="0">
                <a:solidFill>
                  <a:schemeClr val="tx1"/>
                </a:solidFill>
                <a:effectLst>
                  <a:outerShdw blurRad="38100" dist="38100" dir="2700000" algn="tl">
                    <a:srgbClr val="000000">
                      <a:alpha val="43137"/>
                    </a:srgbClr>
                  </a:outerShdw>
                </a:effectLst>
              </a:rPr>
              <a:t>Le salaire variable, les primes et bonus </a:t>
            </a:r>
            <a:r>
              <a:rPr lang="fr-FR" sz="1400" dirty="0" smtClean="0">
                <a:solidFill>
                  <a:schemeClr val="tx1"/>
                </a:solidFill>
              </a:rPr>
              <a:t>demeurent de très bons moyens pour motiver la population IT au Maroc, surtout que 64% des informaticiens se déclarent insatisfaits de leur salaire.</a:t>
            </a:r>
          </a:p>
        </p:txBody>
      </p:sp>
      <p:sp>
        <p:nvSpPr>
          <p:cNvPr id="4" name="Rectangle à coins arrondis 3"/>
          <p:cNvSpPr/>
          <p:nvPr/>
        </p:nvSpPr>
        <p:spPr>
          <a:xfrm>
            <a:off x="611560" y="1203598"/>
            <a:ext cx="7848872" cy="504056"/>
          </a:xfrm>
          <a:prstGeom prst="round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effectLst>
                  <a:outerShdw blurRad="38100" dist="38100" dir="2700000" algn="tl">
                    <a:srgbClr val="000000">
                      <a:alpha val="43137"/>
                    </a:srgbClr>
                  </a:outerShdw>
                </a:effectLst>
              </a:rPr>
              <a:t>Les perspectives d’évolution professionnelle </a:t>
            </a:r>
            <a:r>
              <a:rPr lang="fr-FR" sz="1400" dirty="0" smtClean="0">
                <a:solidFill>
                  <a:schemeClr val="tx1"/>
                </a:solidFill>
              </a:rPr>
              <a:t>sont toujours la priorité des informaticiens marocains. Ils représentent le 1</a:t>
            </a:r>
            <a:r>
              <a:rPr lang="fr-FR" sz="1400" baseline="30000" dirty="0" smtClean="0">
                <a:solidFill>
                  <a:schemeClr val="tx1"/>
                </a:solidFill>
              </a:rPr>
              <a:t>er</a:t>
            </a:r>
            <a:r>
              <a:rPr lang="fr-FR" sz="1400" dirty="0" smtClean="0">
                <a:solidFill>
                  <a:schemeClr val="tx1"/>
                </a:solidFill>
              </a:rPr>
              <a:t> élément qui impacte grandement leur motivation en 2016 et aujourd’hui encore.</a:t>
            </a:r>
          </a:p>
        </p:txBody>
      </p:sp>
      <p:sp>
        <p:nvSpPr>
          <p:cNvPr id="5" name="Rectangle à coins arrondis 4"/>
          <p:cNvSpPr/>
          <p:nvPr/>
        </p:nvSpPr>
        <p:spPr>
          <a:xfrm>
            <a:off x="611560" y="1995686"/>
            <a:ext cx="7848872" cy="1296144"/>
          </a:xfrm>
          <a:prstGeom prst="round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effectLst>
                  <a:outerShdw blurRad="38100" dist="38100" dir="2700000" algn="tl">
                    <a:srgbClr val="000000">
                      <a:alpha val="43137"/>
                    </a:srgbClr>
                  </a:outerShdw>
                </a:effectLst>
              </a:rPr>
              <a:t>L'équilibre vie personnelle/</a:t>
            </a:r>
            <a:r>
              <a:rPr lang="en-US" sz="1400" dirty="0" err="1" smtClean="0">
                <a:solidFill>
                  <a:schemeClr val="tx1"/>
                </a:solidFill>
                <a:effectLst>
                  <a:outerShdw blurRad="38100" dist="38100" dir="2700000" algn="tl">
                    <a:srgbClr val="000000">
                      <a:alpha val="43137"/>
                    </a:srgbClr>
                  </a:outerShdw>
                </a:effectLst>
              </a:rPr>
              <a:t>professionnelle</a:t>
            </a:r>
            <a:r>
              <a:rPr lang="en-US" sz="1400" dirty="0" smtClean="0">
                <a:solidFill>
                  <a:schemeClr val="tx1"/>
                </a:solidFill>
                <a:effectLst>
                  <a:outerShdw blurRad="38100" dist="38100" dir="2700000" algn="tl">
                    <a:srgbClr val="000000">
                      <a:alpha val="43137"/>
                    </a:srgbClr>
                  </a:outerShdw>
                </a:effectLst>
              </a:rPr>
              <a:t> </a:t>
            </a:r>
            <a:r>
              <a:rPr lang="en-US" sz="1400" dirty="0" smtClean="0">
                <a:solidFill>
                  <a:schemeClr val="tx1"/>
                </a:solidFill>
              </a:rPr>
              <a:t>a cédé sa place aux relations avec le management : </a:t>
            </a:r>
            <a:r>
              <a:rPr lang="en-US" sz="1400" dirty="0" err="1" smtClean="0">
                <a:solidFill>
                  <a:schemeClr val="tx1"/>
                </a:solidFill>
              </a:rPr>
              <a:t>cet</a:t>
            </a:r>
            <a:r>
              <a:rPr lang="en-US" sz="1400" dirty="0" smtClean="0">
                <a:solidFill>
                  <a:schemeClr val="tx1"/>
                </a:solidFill>
              </a:rPr>
              <a:t> élément se retrouve </a:t>
            </a:r>
            <a:r>
              <a:rPr lang="fr-FR" sz="1400" dirty="0" smtClean="0">
                <a:solidFill>
                  <a:schemeClr val="tx1"/>
                </a:solidFill>
              </a:rPr>
              <a:t> à la 5e place après avoir été en 2e place en 2016. Les informaticiens sont donc aujourd’hui plus impactés par les relations avec leur direction, et ne privilégient pas autant leur équilibre vie pro/vie perso, pourvu qu’ils maintiennent de bonnes relations au travail et atteignent leurs objectifs professionnels.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yhazzaz\Desktop\Star_Rating.jpg"/>
          <p:cNvPicPr>
            <a:picLocks noChangeAspect="1" noChangeArrowheads="1"/>
          </p:cNvPicPr>
          <p:nvPr/>
        </p:nvPicPr>
        <p:blipFill>
          <a:blip r:embed="rId3" cstate="print">
            <a:lum contrast="-10000"/>
          </a:blip>
          <a:srcRect l="8966" t="2040"/>
          <a:stretch>
            <a:fillRect/>
          </a:stretch>
        </p:blipFill>
        <p:spPr bwMode="auto">
          <a:xfrm>
            <a:off x="0" y="0"/>
            <a:ext cx="9144000" cy="5143500"/>
          </a:xfrm>
          <a:prstGeom prst="rect">
            <a:avLst/>
          </a:prstGeom>
          <a:noFill/>
        </p:spPr>
      </p:pic>
      <p:sp>
        <p:nvSpPr>
          <p:cNvPr id="13" name="Rectangle 1"/>
          <p:cNvSpPr>
            <a:spLocks noChangeArrowheads="1"/>
          </p:cNvSpPr>
          <p:nvPr/>
        </p:nvSpPr>
        <p:spPr bwMode="auto">
          <a:xfrm>
            <a:off x="2123728" y="382562"/>
            <a:ext cx="4896544" cy="4609237"/>
          </a:xfrm>
          <a:prstGeom prst="ellipse">
            <a:avLst/>
          </a:prstGeom>
          <a:solidFill>
            <a:schemeClr val="bg1">
              <a:alpha val="90000"/>
            </a:schemeClr>
          </a:solidFill>
          <a:ln>
            <a:solidFill>
              <a:schemeClr val="bg1"/>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2800" b="1" dirty="0" smtClean="0">
                <a:solidFill>
                  <a:schemeClr val="tx1"/>
                </a:solidFill>
                <a:ea typeface="Calibri" pitchFamily="34" charset="0"/>
                <a:cs typeface="Times New Roman" pitchFamily="18" charset="0"/>
              </a:rPr>
              <a:t>LES INFORMATICIENS MAROCAINS ATTRIBUENT LA NOTE DE</a:t>
            </a:r>
          </a:p>
          <a:p>
            <a:pPr algn="ctr" fontAlgn="base">
              <a:spcBef>
                <a:spcPct val="0"/>
              </a:spcBef>
              <a:spcAft>
                <a:spcPct val="0"/>
              </a:spcAft>
            </a:pPr>
            <a:r>
              <a:rPr lang="fr-FR" sz="2400" b="1" dirty="0" smtClean="0">
                <a:solidFill>
                  <a:schemeClr val="tx1"/>
                </a:solidFill>
                <a:ea typeface="Calibri" pitchFamily="34" charset="0"/>
                <a:cs typeface="Times New Roman" pitchFamily="18" charset="0"/>
              </a:rPr>
              <a:t> </a:t>
            </a:r>
            <a:r>
              <a:rPr lang="fr-FR" sz="3600" b="1" dirty="0" smtClean="0">
                <a:solidFill>
                  <a:srgbClr val="C00000"/>
                </a:solidFill>
                <a:effectLst>
                  <a:outerShdw blurRad="38100" dist="38100" dir="2700000" algn="tl">
                    <a:srgbClr val="000000">
                      <a:alpha val="43137"/>
                    </a:srgbClr>
                  </a:outerShdw>
                </a:effectLst>
                <a:ea typeface="Calibri" pitchFamily="34" charset="0"/>
                <a:cs typeface="Times New Roman" pitchFamily="18" charset="0"/>
              </a:rPr>
              <a:t>5.78</a:t>
            </a:r>
            <a:r>
              <a:rPr lang="fr-FR" sz="2800" b="1" dirty="0" smtClean="0">
                <a:solidFill>
                  <a:srgbClr val="C00000"/>
                </a:solidFill>
                <a:effectLst>
                  <a:outerShdw blurRad="38100" dist="38100" dir="2700000" algn="tl">
                    <a:srgbClr val="000000">
                      <a:alpha val="43137"/>
                    </a:srgbClr>
                  </a:outerShdw>
                </a:effectLst>
                <a:ea typeface="Calibri" pitchFamily="34" charset="0"/>
                <a:cs typeface="Times New Roman" pitchFamily="18" charset="0"/>
              </a:rPr>
              <a:t>/10</a:t>
            </a:r>
            <a:endParaRPr lang="fr-FR" sz="2400" b="1" dirty="0" smtClean="0">
              <a:solidFill>
                <a:srgbClr val="C00000"/>
              </a:solidFill>
              <a:effectLst>
                <a:outerShdw blurRad="38100" dist="38100" dir="2700000" algn="tl">
                  <a:srgbClr val="000000">
                    <a:alpha val="43137"/>
                  </a:srgbClr>
                </a:outerShdw>
              </a:effectLst>
              <a:ea typeface="Calibri" pitchFamily="34" charset="0"/>
              <a:cs typeface="Times New Roman" pitchFamily="18" charset="0"/>
            </a:endParaRPr>
          </a:p>
          <a:p>
            <a:pPr algn="ctr" fontAlgn="base">
              <a:spcBef>
                <a:spcPct val="0"/>
              </a:spcBef>
              <a:spcAft>
                <a:spcPct val="0"/>
              </a:spcAft>
            </a:pPr>
            <a:r>
              <a:rPr lang="fr-FR" sz="2400" b="1" dirty="0" smtClean="0">
                <a:solidFill>
                  <a:srgbClr val="C00000"/>
                </a:solidFill>
                <a:ea typeface="Calibri" pitchFamily="34" charset="0"/>
                <a:cs typeface="Times New Roman" pitchFamily="18" charset="0"/>
              </a:rPr>
              <a:t> </a:t>
            </a:r>
            <a:r>
              <a:rPr lang="fr-FR" sz="2400" b="1" dirty="0" smtClean="0">
                <a:solidFill>
                  <a:schemeClr val="tx1"/>
                </a:solidFill>
                <a:ea typeface="Calibri" pitchFamily="34" charset="0"/>
                <a:cs typeface="Times New Roman" pitchFamily="18" charset="0"/>
              </a:rPr>
              <a:t>POUR LEUR BIEN ÊTRE AU TRAVAIL</a:t>
            </a:r>
          </a:p>
          <a:p>
            <a:pPr algn="ctr" fontAlgn="base">
              <a:spcBef>
                <a:spcPct val="0"/>
              </a:spcBef>
              <a:spcAft>
                <a:spcPct val="0"/>
              </a:spcAft>
            </a:pPr>
            <a:r>
              <a:rPr lang="fr-FR" sz="1100" b="1" i="1" dirty="0" smtClean="0">
                <a:solidFill>
                  <a:schemeClr val="tx1"/>
                </a:solidFill>
                <a:ea typeface="Calibri" pitchFamily="34" charset="0"/>
                <a:cs typeface="Times New Roman" pitchFamily="18" charset="0"/>
              </a:rPr>
              <a:t>(contre 5.81 en 2016)</a:t>
            </a:r>
          </a:p>
        </p:txBody>
      </p:sp>
    </p:spTree>
    <p:extLst>
      <p:ext uri="{BB962C8B-B14F-4D97-AF65-F5344CB8AC3E}">
        <p14:creationId xmlns:p14="http://schemas.microsoft.com/office/powerpoint/2010/main" val="25397098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Logo rekrute HD.jpg"/>
          <p:cNvPicPr>
            <a:picLocks noGrp="1" noChangeAspect="1"/>
          </p:cNvPicPr>
          <p:nvPr>
            <p:ph idx="1"/>
          </p:nvPr>
        </p:nvPicPr>
        <p:blipFill>
          <a:blip r:embed="rId2" cstate="print"/>
          <a:stretch>
            <a:fillRect/>
          </a:stretch>
        </p:blipFill>
        <p:spPr>
          <a:xfrm>
            <a:off x="1187624" y="1347614"/>
            <a:ext cx="6768752" cy="224767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91680" y="195486"/>
            <a:ext cx="5832648" cy="646331"/>
          </a:xfrm>
          <a:prstGeom prst="rect">
            <a:avLst/>
          </a:prstGeom>
          <a:noFill/>
        </p:spPr>
        <p:txBody>
          <a:bodyPr wrap="square" rtlCol="0">
            <a:spAutoFit/>
          </a:bodyPr>
          <a:lstStyle/>
          <a:p>
            <a:pPr algn="ctr"/>
            <a:r>
              <a:rPr lang="fr-FR" sz="3600" b="1" dirty="0" smtClean="0">
                <a:solidFill>
                  <a:schemeClr val="bg1"/>
                </a:solidFill>
              </a:rPr>
              <a:t>NIVEAU DE FORMATION</a:t>
            </a:r>
            <a:endParaRPr lang="fr-FR" sz="3600" b="1" dirty="0">
              <a:solidFill>
                <a:schemeClr val="bg1"/>
              </a:solidFill>
            </a:endParaRPr>
          </a:p>
        </p:txBody>
      </p:sp>
      <p:graphicFrame>
        <p:nvGraphicFramePr>
          <p:cNvPr id="9" name="Graphique 8"/>
          <p:cNvGraphicFramePr/>
          <p:nvPr>
            <p:extLst>
              <p:ext uri="{D42A27DB-BD31-4B8C-83A1-F6EECF244321}">
                <p14:modId xmlns:p14="http://schemas.microsoft.com/office/powerpoint/2010/main" val="3762616749"/>
              </p:ext>
            </p:extLst>
          </p:nvPr>
        </p:nvGraphicFramePr>
        <p:xfrm>
          <a:off x="179512" y="1059582"/>
          <a:ext cx="8964488" cy="35283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19672" y="123478"/>
            <a:ext cx="5832648" cy="646331"/>
          </a:xfrm>
          <a:prstGeom prst="rect">
            <a:avLst/>
          </a:prstGeom>
          <a:noFill/>
        </p:spPr>
        <p:txBody>
          <a:bodyPr wrap="square" rtlCol="0">
            <a:spAutoFit/>
          </a:bodyPr>
          <a:lstStyle/>
          <a:p>
            <a:r>
              <a:rPr lang="fr-FR" sz="3600" b="1" dirty="0" smtClean="0">
                <a:solidFill>
                  <a:schemeClr val="bg1"/>
                </a:solidFill>
              </a:rPr>
              <a:t>PARCOURS UNIVERSITAIRE</a:t>
            </a:r>
            <a:endParaRPr lang="fr-FR" sz="3600" b="1" dirty="0">
              <a:solidFill>
                <a:schemeClr val="bg1"/>
              </a:solidFill>
            </a:endParaRPr>
          </a:p>
        </p:txBody>
      </p:sp>
      <p:graphicFrame>
        <p:nvGraphicFramePr>
          <p:cNvPr id="10" name="Graphique 9"/>
          <p:cNvGraphicFramePr/>
          <p:nvPr>
            <p:extLst>
              <p:ext uri="{D42A27DB-BD31-4B8C-83A1-F6EECF244321}">
                <p14:modId xmlns:p14="http://schemas.microsoft.com/office/powerpoint/2010/main" val="4176760822"/>
              </p:ext>
            </p:extLst>
          </p:nvPr>
        </p:nvGraphicFramePr>
        <p:xfrm>
          <a:off x="0" y="915566"/>
          <a:ext cx="8964488" cy="35402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99592" y="123478"/>
            <a:ext cx="7344816" cy="646331"/>
          </a:xfrm>
          <a:prstGeom prst="rect">
            <a:avLst/>
          </a:prstGeom>
          <a:noFill/>
        </p:spPr>
        <p:txBody>
          <a:bodyPr wrap="square" rtlCol="0">
            <a:spAutoFit/>
          </a:bodyPr>
          <a:lstStyle/>
          <a:p>
            <a:pPr algn="ctr"/>
            <a:r>
              <a:rPr lang="fr-FR" sz="3600" b="1" dirty="0" smtClean="0">
                <a:solidFill>
                  <a:schemeClr val="bg1"/>
                </a:solidFill>
              </a:rPr>
              <a:t>EXPERIENCE PROFESSIONNELLE</a:t>
            </a:r>
            <a:endParaRPr lang="fr-FR" sz="3600" b="1" dirty="0">
              <a:solidFill>
                <a:schemeClr val="bg1"/>
              </a:solidFill>
            </a:endParaRPr>
          </a:p>
        </p:txBody>
      </p:sp>
      <p:graphicFrame>
        <p:nvGraphicFramePr>
          <p:cNvPr id="10" name="Graphique 9"/>
          <p:cNvGraphicFramePr/>
          <p:nvPr>
            <p:extLst>
              <p:ext uri="{D42A27DB-BD31-4B8C-83A1-F6EECF244321}">
                <p14:modId xmlns:p14="http://schemas.microsoft.com/office/powerpoint/2010/main" val="1313927104"/>
              </p:ext>
            </p:extLst>
          </p:nvPr>
        </p:nvGraphicFramePr>
        <p:xfrm>
          <a:off x="323528" y="1005576"/>
          <a:ext cx="8472264" cy="351039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3528" y="51470"/>
            <a:ext cx="8424936" cy="646331"/>
          </a:xfrm>
          <a:prstGeom prst="rect">
            <a:avLst/>
          </a:prstGeom>
          <a:noFill/>
        </p:spPr>
        <p:txBody>
          <a:bodyPr wrap="square" rtlCol="0">
            <a:spAutoFit/>
          </a:bodyPr>
          <a:lstStyle/>
          <a:p>
            <a:r>
              <a:rPr lang="fr-FR" sz="3600" b="1" dirty="0" smtClean="0">
                <a:solidFill>
                  <a:schemeClr val="bg1"/>
                </a:solidFill>
              </a:rPr>
              <a:t>TOP 5 DES POSTES LES PLUS POPULAIRES</a:t>
            </a:r>
            <a:endParaRPr lang="fr-FR" sz="3600" b="1" dirty="0">
              <a:solidFill>
                <a:schemeClr val="bg1"/>
              </a:solidFill>
            </a:endParaRPr>
          </a:p>
        </p:txBody>
      </p:sp>
      <p:graphicFrame>
        <p:nvGraphicFramePr>
          <p:cNvPr id="8" name="Graphique 7"/>
          <p:cNvGraphicFramePr/>
          <p:nvPr>
            <p:extLst>
              <p:ext uri="{D42A27DB-BD31-4B8C-83A1-F6EECF244321}">
                <p14:modId xmlns:p14="http://schemas.microsoft.com/office/powerpoint/2010/main" val="279870441"/>
              </p:ext>
            </p:extLst>
          </p:nvPr>
        </p:nvGraphicFramePr>
        <p:xfrm>
          <a:off x="-180528" y="915566"/>
          <a:ext cx="8892480" cy="39964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691680" y="195487"/>
            <a:ext cx="5832648" cy="646331"/>
          </a:xfrm>
          <a:prstGeom prst="rect">
            <a:avLst/>
          </a:prstGeom>
          <a:noFill/>
        </p:spPr>
        <p:txBody>
          <a:bodyPr wrap="square" rtlCol="0">
            <a:spAutoFit/>
          </a:bodyPr>
          <a:lstStyle/>
          <a:p>
            <a:pPr algn="ctr"/>
            <a:r>
              <a:rPr lang="fr-FR" sz="3600" b="1" dirty="0" smtClean="0">
                <a:solidFill>
                  <a:schemeClr val="bg1"/>
                </a:solidFill>
              </a:rPr>
              <a:t>AUTRES POSTES</a:t>
            </a:r>
            <a:endParaRPr lang="fr-FR" sz="3600" b="1" dirty="0">
              <a:solidFill>
                <a:schemeClr val="bg1"/>
              </a:solidFill>
            </a:endParaRPr>
          </a:p>
        </p:txBody>
      </p:sp>
      <p:graphicFrame>
        <p:nvGraphicFramePr>
          <p:cNvPr id="10" name="Graphique 9"/>
          <p:cNvGraphicFramePr/>
          <p:nvPr>
            <p:extLst>
              <p:ext uri="{D42A27DB-BD31-4B8C-83A1-F6EECF244321}">
                <p14:modId xmlns:p14="http://schemas.microsoft.com/office/powerpoint/2010/main" val="1916249939"/>
              </p:ext>
            </p:extLst>
          </p:nvPr>
        </p:nvGraphicFramePr>
        <p:xfrm>
          <a:off x="0" y="915566"/>
          <a:ext cx="9144000" cy="38164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5467</TotalTime>
  <Words>2107</Words>
  <Application>Microsoft Office PowerPoint</Application>
  <PresentationFormat>Affichage à l'écran (16:9)</PresentationFormat>
  <Paragraphs>513</Paragraphs>
  <Slides>44</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44</vt:i4>
      </vt:variant>
    </vt:vector>
  </HeadingPairs>
  <TitlesOfParts>
    <vt:vector size="48" baseType="lpstr">
      <vt:lpstr>Arial</vt:lpstr>
      <vt:lpstr>Calibri</vt:lpstr>
      <vt:lpstr>Times New Roman</vt:lpstr>
      <vt:lpstr>1_Thème Office</vt:lpstr>
      <vt:lpstr>ZOOM SUR LES MÉTIERS DE L’IT</vt:lpstr>
      <vt:lpstr>Présentation PowerPoint</vt:lpstr>
      <vt:lpstr>PROFIL DES RÉPONDANTS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ATTRACTIVITÉ DES INFORMATICIENS MAROCAINS</vt:lpstr>
      <vt:lpstr>EXPATRIATION</vt:lpstr>
      <vt:lpstr>RETOUR AU MAROC</vt:lpstr>
      <vt:lpstr>Présentation PowerPoint</vt:lpstr>
      <vt:lpstr>QUELLE FORMATION ONT LES INFORMATICIENS CHASSÉS PAR LES RECRUTEURS ÉTRANGERS ?</vt:lpstr>
      <vt:lpstr>Présentation PowerPoint</vt:lpstr>
      <vt:lpstr>QUEL TYPE D’EXPÉRIENCE ONT LES INFORMATICIENS CHASSÉS PAR LES RECRUTEURS ÉTRANGERS ?</vt:lpstr>
      <vt:lpstr>Présentation PowerPoint</vt:lpstr>
      <vt:lpstr>Présentation PowerPoint</vt:lpstr>
      <vt:lpstr>Présentation PowerPoint</vt:lpstr>
      <vt:lpstr>Présentation PowerPoint</vt:lpstr>
      <vt:lpstr>Présentation PowerPoint</vt:lpstr>
      <vt:lpstr>Présentation PowerPoint</vt:lpstr>
      <vt:lpstr>FORMATION/AUGMENTATION DE SALAIRE</vt:lpstr>
      <vt:lpstr>Présentation PowerPoint</vt:lpstr>
      <vt:lpstr>Présentation PowerPoint</vt:lpstr>
      <vt:lpstr>TYPE D’ENTREPRISE/SATISFACTION SALAIRE</vt:lpstr>
      <vt:lpstr>Présentation PowerPoint</vt:lpstr>
      <vt:lpstr>FORMATION/SALAIRE</vt:lpstr>
      <vt:lpstr>Présentation PowerPoint</vt:lpstr>
      <vt:lpstr>Présentation PowerPoint</vt:lpstr>
      <vt:lpstr>Présentation PowerPoint</vt:lpstr>
      <vt:lpstr>Présentation PowerPoint</vt:lpstr>
      <vt:lpstr>Présentation PowerPoint</vt:lpstr>
      <vt:lpstr>Présentation PowerPoint</vt:lpstr>
      <vt:lpstr>LES INFORMATICIENS SONT-ILS OPTIMISTES ?</vt:lpstr>
      <vt:lpstr>Présentation PowerPoint</vt:lpstr>
      <vt:lpstr>TOUS LES FACTEURS DE MOTIVATION  DES INFORMATICIENS MAROCAINS 2018 </vt:lpstr>
      <vt:lpstr>FACTEURS DE MOTIVATION  DES INFORMATICIENS MAROCAINS 2016 </vt:lpstr>
      <vt:lpstr>EVOLUTION DE LA MOTIVATION DES INFORMATICIENS  2018 VS 2016</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SECTEURS ET FONCTIONS LES PLUS DEMANDÉS AU MAROC EN 2015</dc:title>
  <dc:creator>yhazzaz</dc:creator>
  <cp:lastModifiedBy>Yasmine Hazzaz</cp:lastModifiedBy>
  <cp:revision>240</cp:revision>
  <dcterms:created xsi:type="dcterms:W3CDTF">2016-09-21T10:59:32Z</dcterms:created>
  <dcterms:modified xsi:type="dcterms:W3CDTF">2018-12-06T10:59:14Z</dcterms:modified>
</cp:coreProperties>
</file>